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80" r:id="rId5"/>
    <p:sldId id="292" r:id="rId6"/>
    <p:sldId id="293" r:id="rId7"/>
    <p:sldId id="297" r:id="rId8"/>
    <p:sldId id="291" r:id="rId9"/>
    <p:sldId id="282" r:id="rId10"/>
    <p:sldId id="294" r:id="rId11"/>
    <p:sldId id="286" r:id="rId12"/>
    <p:sldId id="296" r:id="rId13"/>
    <p:sldId id="285" r:id="rId14"/>
    <p:sldId id="302" r:id="rId15"/>
    <p:sldId id="303" r:id="rId16"/>
    <p:sldId id="301" r:id="rId17"/>
    <p:sldId id="287" r:id="rId18"/>
    <p:sldId id="298" r:id="rId19"/>
    <p:sldId id="299" r:id="rId20"/>
    <p:sldId id="288" r:id="rId21"/>
    <p:sldId id="290" r:id="rId22"/>
    <p:sldId id="289"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873" autoAdjust="0"/>
  </p:normalViewPr>
  <p:slideViewPr>
    <p:cSldViewPr snapToGrid="0">
      <p:cViewPr varScale="1">
        <p:scale>
          <a:sx n="53" d="100"/>
          <a:sy n="53" d="100"/>
        </p:scale>
        <p:origin x="112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3.pn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DB5A55-3F69-4F20-AE1B-A63FA84ECF0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5EE4B05-ECA1-4CB4-BAF8-8BAC1787CF0D}">
      <dgm:prSet phldrT="[Text]" custT="1"/>
      <dgm:spPr/>
      <dgm:t>
        <a:bodyPr/>
        <a:lstStyle/>
        <a:p>
          <a:r>
            <a:rPr lang="en-US" sz="1600" dirty="0"/>
            <a:t>Digital India program of GOI, recent COVID19 pandemic, youth population, surge in literacy and education, affordable cost of mobile-phone and internet connection are the catalyst to huge content surge in Indian languages.</a:t>
          </a:r>
        </a:p>
      </dgm:t>
    </dgm:pt>
    <dgm:pt modelId="{71E6B818-9D9B-40A1-958C-2CE93F02038F}" type="parTrans" cxnId="{1A972BF5-954E-47B9-B775-2FC6793ABD1B}">
      <dgm:prSet/>
      <dgm:spPr/>
      <dgm:t>
        <a:bodyPr/>
        <a:lstStyle/>
        <a:p>
          <a:endParaRPr lang="en-US"/>
        </a:p>
      </dgm:t>
    </dgm:pt>
    <dgm:pt modelId="{611F55DA-8B79-4782-B485-EE38D9C8EF9B}" type="sibTrans" cxnId="{1A972BF5-954E-47B9-B775-2FC6793ABD1B}">
      <dgm:prSet/>
      <dgm:spPr/>
      <dgm:t>
        <a:bodyPr/>
        <a:lstStyle/>
        <a:p>
          <a:endParaRPr lang="en-US"/>
        </a:p>
      </dgm:t>
    </dgm:pt>
    <dgm:pt modelId="{8DC3459A-553D-4C30-88A9-F49A3C40DD1C}">
      <dgm:prSet custT="1"/>
      <dgm:spPr/>
      <dgm:t>
        <a:bodyPr/>
        <a:lstStyle/>
        <a:p>
          <a:r>
            <a:rPr lang="en-US" sz="1600" dirty="0"/>
            <a:t>Hindi people population is using this language in their all communication, specially to give feedback and social media communication.</a:t>
          </a:r>
        </a:p>
      </dgm:t>
    </dgm:pt>
    <dgm:pt modelId="{FF9D4086-FF6C-47AC-94B0-60C19B63FDB9}" type="parTrans" cxnId="{72D6EE49-0C3D-4488-863D-D8F2555E5205}">
      <dgm:prSet/>
      <dgm:spPr/>
      <dgm:t>
        <a:bodyPr/>
        <a:lstStyle/>
        <a:p>
          <a:endParaRPr lang="en-US"/>
        </a:p>
      </dgm:t>
    </dgm:pt>
    <dgm:pt modelId="{FF8D4C4A-26F5-4B4D-A33B-18B92BC50107}" type="sibTrans" cxnId="{72D6EE49-0C3D-4488-863D-D8F2555E5205}">
      <dgm:prSet/>
      <dgm:spPr/>
      <dgm:t>
        <a:bodyPr/>
        <a:lstStyle/>
        <a:p>
          <a:endParaRPr lang="en-US"/>
        </a:p>
      </dgm:t>
    </dgm:pt>
    <dgm:pt modelId="{3B0E8BC8-2EA4-4776-9CA3-EF14F745563B}">
      <dgm:prSet custT="1"/>
      <dgm:spPr/>
      <dgm:t>
        <a:bodyPr/>
        <a:lstStyle/>
        <a:p>
          <a:r>
            <a:rPr lang="en-US" sz="1600" dirty="0"/>
            <a:t>Keeping the volume of transactions, trends of online transactions and interactions in mind, we want to develop a sarcasm detection system for Hinglish language which can work for all social media content, reviews, comments, and feedbacks.</a:t>
          </a:r>
        </a:p>
      </dgm:t>
    </dgm:pt>
    <dgm:pt modelId="{C544BFAB-E268-438E-A827-A85EBE66A739}" type="parTrans" cxnId="{5C3404B5-C203-4999-9B15-DD124C4C04D6}">
      <dgm:prSet/>
      <dgm:spPr/>
      <dgm:t>
        <a:bodyPr/>
        <a:lstStyle/>
        <a:p>
          <a:endParaRPr lang="en-US"/>
        </a:p>
      </dgm:t>
    </dgm:pt>
    <dgm:pt modelId="{8776A9AD-9111-49C0-B7E9-ACBA3B6221B6}" type="sibTrans" cxnId="{5C3404B5-C203-4999-9B15-DD124C4C04D6}">
      <dgm:prSet/>
      <dgm:spPr/>
      <dgm:t>
        <a:bodyPr/>
        <a:lstStyle/>
        <a:p>
          <a:endParaRPr lang="en-US"/>
        </a:p>
      </dgm:t>
    </dgm:pt>
    <dgm:pt modelId="{79881523-C6CD-4F41-9C68-8449E675A9EE}">
      <dgm:prSet phldrT="[Text]"/>
      <dgm:spPr>
        <a:blipFill rotWithShape="0">
          <a:blip xmlns:r="http://schemas.openxmlformats.org/officeDocument/2006/relationships" r:embed="rId1"/>
          <a:srcRect/>
          <a:stretch>
            <a:fillRect t="-33000" b="-33000"/>
          </a:stretch>
        </a:blipFill>
      </dgm:spPr>
      <dgm:t>
        <a:bodyPr/>
        <a:lstStyle/>
        <a:p>
          <a:endParaRPr lang="en-US" dirty="0"/>
        </a:p>
      </dgm:t>
    </dgm:pt>
    <dgm:pt modelId="{C02AF7B2-B84B-4878-B36E-62B53EC3CB82}" type="parTrans" cxnId="{067964B6-AE2D-437F-A59D-1F783E4CA987}">
      <dgm:prSet/>
      <dgm:spPr/>
      <dgm:t>
        <a:bodyPr/>
        <a:lstStyle/>
        <a:p>
          <a:endParaRPr lang="en-US"/>
        </a:p>
      </dgm:t>
    </dgm:pt>
    <dgm:pt modelId="{D5E37351-100A-49D7-BE70-6C0A0CF962BB}" type="sibTrans" cxnId="{067964B6-AE2D-437F-A59D-1F783E4CA987}">
      <dgm:prSet/>
      <dgm:spPr/>
      <dgm:t>
        <a:bodyPr/>
        <a:lstStyle/>
        <a:p>
          <a:endParaRPr lang="en-US"/>
        </a:p>
      </dgm:t>
    </dgm:pt>
    <dgm:pt modelId="{F9645A12-39C7-47D2-ABB5-172C43644CD6}">
      <dgm:prSet phldrT="[Text]" custT="1"/>
      <dgm:spPr/>
      <dgm:t>
        <a:bodyPr/>
        <a:lstStyle/>
        <a:p>
          <a:r>
            <a:rPr lang="en-US" sz="1600" dirty="0"/>
            <a:t>People are buying online, consuming service online and giving feedback online.</a:t>
          </a:r>
        </a:p>
      </dgm:t>
    </dgm:pt>
    <dgm:pt modelId="{65972DA5-B47D-4EEA-8DA1-27F458381F47}" type="parTrans" cxnId="{D404943E-67FE-42A6-B3CB-73A3154D8492}">
      <dgm:prSet/>
      <dgm:spPr/>
      <dgm:t>
        <a:bodyPr/>
        <a:lstStyle/>
        <a:p>
          <a:endParaRPr lang="en-US"/>
        </a:p>
      </dgm:t>
    </dgm:pt>
    <dgm:pt modelId="{08DE3FD7-5906-40DC-85B1-4E9A8C5AED94}" type="sibTrans" cxnId="{D404943E-67FE-42A6-B3CB-73A3154D8492}">
      <dgm:prSet/>
      <dgm:spPr/>
      <dgm:t>
        <a:bodyPr/>
        <a:lstStyle/>
        <a:p>
          <a:endParaRPr lang="en-US"/>
        </a:p>
      </dgm:t>
    </dgm:pt>
    <dgm:pt modelId="{A6B6A437-206E-43A7-A7A0-568F7639668A}">
      <dgm:prSet/>
      <dgm:spPr>
        <a:blipFill rotWithShape="0">
          <a:blip xmlns:r="http://schemas.openxmlformats.org/officeDocument/2006/relationships" r:embed="rId2"/>
          <a:srcRect/>
          <a:stretch>
            <a:fillRect t="-12000" b="-12000"/>
          </a:stretch>
        </a:blipFill>
      </dgm:spPr>
      <dgm:t>
        <a:bodyPr/>
        <a:lstStyle/>
        <a:p>
          <a:endParaRPr lang="en-US" dirty="0"/>
        </a:p>
      </dgm:t>
    </dgm:pt>
    <dgm:pt modelId="{8CBEB5AA-9159-4C42-B0D2-F9C02F961AAE}" type="sibTrans" cxnId="{E7576239-0EED-44E8-BEFE-944AB5358ADB}">
      <dgm:prSet/>
      <dgm:spPr/>
      <dgm:t>
        <a:bodyPr/>
        <a:lstStyle/>
        <a:p>
          <a:endParaRPr lang="en-US"/>
        </a:p>
      </dgm:t>
    </dgm:pt>
    <dgm:pt modelId="{DC294885-9C6F-454A-B885-A42D1A0F28CF}" type="parTrans" cxnId="{E7576239-0EED-44E8-BEFE-944AB5358ADB}">
      <dgm:prSet/>
      <dgm:spPr/>
      <dgm:t>
        <a:bodyPr/>
        <a:lstStyle/>
        <a:p>
          <a:endParaRPr lang="en-US"/>
        </a:p>
      </dgm:t>
    </dgm:pt>
    <dgm:pt modelId="{13151E26-2375-45CC-9051-542C4D0B50D7}">
      <dgm:prSet custT="1"/>
      <dgm:spPr/>
      <dgm:t>
        <a:bodyPr/>
        <a:lstStyle/>
        <a:p>
          <a:r>
            <a:rPr lang="en-US" sz="1600" dirty="0"/>
            <a:t>Lots of work has been done for sentiment analysis for English language but less work has been for sarcasm detection. Although some work has been done for sarcasm detection in Hindi language but no significant work is available for sarcasm detection in Hinglish language.</a:t>
          </a:r>
        </a:p>
      </dgm:t>
    </dgm:pt>
    <dgm:pt modelId="{E5060058-8FE6-45D5-93E6-7BE05B7FCD3E}" type="sibTrans" cxnId="{2DE03B8C-0B03-48EC-9020-03DB608B04FC}">
      <dgm:prSet/>
      <dgm:spPr/>
      <dgm:t>
        <a:bodyPr/>
        <a:lstStyle/>
        <a:p>
          <a:endParaRPr lang="en-US"/>
        </a:p>
      </dgm:t>
    </dgm:pt>
    <dgm:pt modelId="{51F8BD69-4DEF-41A3-A097-493F5E1C1AEF}" type="parTrans" cxnId="{2DE03B8C-0B03-48EC-9020-03DB608B04FC}">
      <dgm:prSet/>
      <dgm:spPr/>
      <dgm:t>
        <a:bodyPr/>
        <a:lstStyle/>
        <a:p>
          <a:endParaRPr lang="en-US"/>
        </a:p>
      </dgm:t>
    </dgm:pt>
    <dgm:pt modelId="{C9F5316F-F7BE-442B-B0B7-9ED17F02308C}">
      <dgm:prSet/>
      <dgm:spPr>
        <a:blipFill rotWithShape="0">
          <a:blip xmlns:r="http://schemas.openxmlformats.org/officeDocument/2006/relationships" r:embed="rId3"/>
          <a:srcRect/>
          <a:stretch>
            <a:fillRect t="-14000" b="-14000"/>
          </a:stretch>
        </a:blipFill>
      </dgm:spPr>
      <dgm:t>
        <a:bodyPr/>
        <a:lstStyle/>
        <a:p>
          <a:endParaRPr lang="en-US" dirty="0"/>
        </a:p>
      </dgm:t>
    </dgm:pt>
    <dgm:pt modelId="{F4642D1A-5A17-4371-AA74-E4FD418F32C4}" type="sibTrans" cxnId="{7679896F-D043-43F0-837F-C354496F52D5}">
      <dgm:prSet/>
      <dgm:spPr/>
      <dgm:t>
        <a:bodyPr/>
        <a:lstStyle/>
        <a:p>
          <a:endParaRPr lang="en-US"/>
        </a:p>
      </dgm:t>
    </dgm:pt>
    <dgm:pt modelId="{F9159435-AB5D-40C0-8688-DEDA7D173DFA}" type="parTrans" cxnId="{7679896F-D043-43F0-837F-C354496F52D5}">
      <dgm:prSet/>
      <dgm:spPr/>
      <dgm:t>
        <a:bodyPr/>
        <a:lstStyle/>
        <a:p>
          <a:endParaRPr lang="en-US"/>
        </a:p>
      </dgm:t>
    </dgm:pt>
    <dgm:pt modelId="{7D86A2DD-5DA4-45D7-A236-F5A0D3355758}">
      <dgm:prSet/>
      <dgm:spPr>
        <a:blipFill rotWithShape="0">
          <a:blip xmlns:r="http://schemas.openxmlformats.org/officeDocument/2006/relationships" r:embed="rId4"/>
          <a:srcRect/>
          <a:stretch>
            <a:fillRect t="-17000" b="-17000"/>
          </a:stretch>
        </a:blipFill>
      </dgm:spPr>
      <dgm:t>
        <a:bodyPr/>
        <a:lstStyle/>
        <a:p>
          <a:endParaRPr lang="en-US" dirty="0"/>
        </a:p>
      </dgm:t>
    </dgm:pt>
    <dgm:pt modelId="{7478412C-29E4-450C-B09B-5E290FE3116E}" type="sibTrans" cxnId="{7517D5D9-BA8A-4ECD-B170-58827F8DF577}">
      <dgm:prSet/>
      <dgm:spPr/>
      <dgm:t>
        <a:bodyPr/>
        <a:lstStyle/>
        <a:p>
          <a:endParaRPr lang="en-US"/>
        </a:p>
      </dgm:t>
    </dgm:pt>
    <dgm:pt modelId="{045B8A0F-9202-4BEC-8378-5DD806B3E61F}" type="parTrans" cxnId="{7517D5D9-BA8A-4ECD-B170-58827F8DF577}">
      <dgm:prSet/>
      <dgm:spPr/>
      <dgm:t>
        <a:bodyPr/>
        <a:lstStyle/>
        <a:p>
          <a:endParaRPr lang="en-US"/>
        </a:p>
      </dgm:t>
    </dgm:pt>
    <dgm:pt modelId="{F15BD18C-9619-4C75-AB87-01A17F720AB8}">
      <dgm:prSet phldrT="[Text]" custT="1"/>
      <dgm:spPr/>
      <dgm:t>
        <a:bodyPr/>
        <a:lstStyle/>
        <a:p>
          <a:r>
            <a:rPr lang="en-US" sz="1600" dirty="0"/>
            <a:t>Rise of a new language called Hinglish. This is written in two scripts (Devanagari and Roman) and adopts words from multiple language. Most of the words are taken from Hindi language and written in Devanagari script.</a:t>
          </a:r>
        </a:p>
      </dgm:t>
    </dgm:pt>
    <dgm:pt modelId="{C8F63F6F-40EE-48A8-B993-ACB7D7787357}" type="parTrans" cxnId="{9970B2D8-8220-4B4A-9D1E-AC2B5F576EE2}">
      <dgm:prSet/>
      <dgm:spPr/>
      <dgm:t>
        <a:bodyPr/>
        <a:lstStyle/>
        <a:p>
          <a:endParaRPr lang="en-US"/>
        </a:p>
      </dgm:t>
    </dgm:pt>
    <dgm:pt modelId="{530C13E0-D7D6-4B30-B031-2BEB4A1DF903}" type="sibTrans" cxnId="{9970B2D8-8220-4B4A-9D1E-AC2B5F576EE2}">
      <dgm:prSet/>
      <dgm:spPr/>
      <dgm:t>
        <a:bodyPr/>
        <a:lstStyle/>
        <a:p>
          <a:endParaRPr lang="en-US"/>
        </a:p>
      </dgm:t>
    </dgm:pt>
    <dgm:pt modelId="{0C4F06BE-CD3D-4616-90D3-71EC521878E3}">
      <dgm:prSet phldrT="[Text]" custT="1"/>
      <dgm:spPr/>
      <dgm:t>
        <a:bodyPr/>
        <a:lstStyle/>
        <a:p>
          <a:r>
            <a:rPr lang="en-US" sz="2800" dirty="0">
              <a:latin typeface="Algerian" panose="04020705040A02060702" pitchFamily="82" charset="0"/>
            </a:rPr>
            <a:t>Hinglish</a:t>
          </a:r>
        </a:p>
      </dgm:t>
    </dgm:pt>
    <dgm:pt modelId="{3A0A4D50-6325-40E3-99B3-8FE0013BEBA3}" type="parTrans" cxnId="{2E8D97CF-56CC-4FF4-8A10-C2F4338CE897}">
      <dgm:prSet/>
      <dgm:spPr/>
      <dgm:t>
        <a:bodyPr/>
        <a:lstStyle/>
        <a:p>
          <a:endParaRPr lang="en-US"/>
        </a:p>
      </dgm:t>
    </dgm:pt>
    <dgm:pt modelId="{A300375B-000A-472A-B4FF-151BF8EFA029}" type="sibTrans" cxnId="{2E8D97CF-56CC-4FF4-8A10-C2F4338CE897}">
      <dgm:prSet/>
      <dgm:spPr/>
      <dgm:t>
        <a:bodyPr/>
        <a:lstStyle/>
        <a:p>
          <a:endParaRPr lang="en-US"/>
        </a:p>
      </dgm:t>
    </dgm:pt>
    <dgm:pt modelId="{A375A88C-078E-465A-B143-5F301816F27C}">
      <dgm:prSet custT="1"/>
      <dgm:spPr/>
      <dgm:t>
        <a:bodyPr/>
        <a:lstStyle/>
        <a:p>
          <a:r>
            <a:rPr lang="en-US" sz="1600" dirty="0"/>
            <a:t>Generally, more educated people have more diplomatic language for the feedback.</a:t>
          </a:r>
        </a:p>
      </dgm:t>
    </dgm:pt>
    <dgm:pt modelId="{2328879A-CAAF-4F72-A2F4-25B8A611B4F6}" type="parTrans" cxnId="{A76A12CF-5D0F-4108-A2DD-1499C64BFE44}">
      <dgm:prSet/>
      <dgm:spPr/>
      <dgm:t>
        <a:bodyPr/>
        <a:lstStyle/>
        <a:p>
          <a:endParaRPr lang="en-US"/>
        </a:p>
      </dgm:t>
    </dgm:pt>
    <dgm:pt modelId="{E55498E7-65B2-44C7-BEE7-D8694A55488E}" type="sibTrans" cxnId="{A76A12CF-5D0F-4108-A2DD-1499C64BFE44}">
      <dgm:prSet/>
      <dgm:spPr/>
      <dgm:t>
        <a:bodyPr/>
        <a:lstStyle/>
        <a:p>
          <a:endParaRPr lang="en-US"/>
        </a:p>
      </dgm:t>
    </dgm:pt>
    <dgm:pt modelId="{B7ABF1BB-FB80-49A7-A7DC-8BF09963F270}" type="pres">
      <dgm:prSet presAssocID="{6ADB5A55-3F69-4F20-AE1B-A63FA84ECF0F}" presName="Name0" presStyleCnt="0">
        <dgm:presLayoutVars>
          <dgm:dir/>
          <dgm:animLvl val="lvl"/>
          <dgm:resizeHandles val="exact"/>
        </dgm:presLayoutVars>
      </dgm:prSet>
      <dgm:spPr/>
    </dgm:pt>
    <dgm:pt modelId="{02B85F75-E872-4A4B-BBBE-52D9336BACB9}" type="pres">
      <dgm:prSet presAssocID="{79881523-C6CD-4F41-9C68-8449E675A9EE}" presName="linNode" presStyleCnt="0"/>
      <dgm:spPr/>
    </dgm:pt>
    <dgm:pt modelId="{20B63BEC-D773-4126-9FC1-F589834E6F6D}" type="pres">
      <dgm:prSet presAssocID="{79881523-C6CD-4F41-9C68-8449E675A9EE}" presName="parentText" presStyleLbl="node1" presStyleIdx="0" presStyleCnt="5" custScaleX="46568">
        <dgm:presLayoutVars>
          <dgm:chMax val="1"/>
          <dgm:bulletEnabled val="1"/>
        </dgm:presLayoutVars>
      </dgm:prSet>
      <dgm:spPr/>
    </dgm:pt>
    <dgm:pt modelId="{B641B353-775E-4C48-BA6B-913BF240DBFB}" type="pres">
      <dgm:prSet presAssocID="{79881523-C6CD-4F41-9C68-8449E675A9EE}" presName="descendantText" presStyleLbl="alignAccFollowNode1" presStyleIdx="0" presStyleCnt="5" custScaleX="127631" custScaleY="124621">
        <dgm:presLayoutVars>
          <dgm:bulletEnabled val="1"/>
        </dgm:presLayoutVars>
      </dgm:prSet>
      <dgm:spPr/>
    </dgm:pt>
    <dgm:pt modelId="{A4461E65-2466-4EFE-BE6E-8B0C0E95330C}" type="pres">
      <dgm:prSet presAssocID="{D5E37351-100A-49D7-BE70-6C0A0CF962BB}" presName="sp" presStyleCnt="0"/>
      <dgm:spPr/>
    </dgm:pt>
    <dgm:pt modelId="{6D037487-8E16-45F5-9B5A-650E21EB7909}" type="pres">
      <dgm:prSet presAssocID="{0C4F06BE-CD3D-4616-90D3-71EC521878E3}" presName="linNode" presStyleCnt="0"/>
      <dgm:spPr/>
    </dgm:pt>
    <dgm:pt modelId="{8404D563-E617-400F-85E4-1434E9C74272}" type="pres">
      <dgm:prSet presAssocID="{0C4F06BE-CD3D-4616-90D3-71EC521878E3}" presName="parentText" presStyleLbl="node1" presStyleIdx="1" presStyleCnt="5" custScaleX="46273" custLinFactNeighborX="-870">
        <dgm:presLayoutVars>
          <dgm:chMax val="1"/>
          <dgm:bulletEnabled val="1"/>
        </dgm:presLayoutVars>
      </dgm:prSet>
      <dgm:spPr/>
    </dgm:pt>
    <dgm:pt modelId="{317DED52-E29F-4DF0-AA65-AA2A7D23F588}" type="pres">
      <dgm:prSet presAssocID="{0C4F06BE-CD3D-4616-90D3-71EC521878E3}" presName="descendantText" presStyleLbl="alignAccFollowNode1" presStyleIdx="1" presStyleCnt="5" custScaleX="127818" custScaleY="89541" custLinFactNeighborX="-1230" custLinFactNeighborY="848">
        <dgm:presLayoutVars>
          <dgm:bulletEnabled val="1"/>
        </dgm:presLayoutVars>
      </dgm:prSet>
      <dgm:spPr/>
    </dgm:pt>
    <dgm:pt modelId="{7B9AD192-2ECD-477C-864F-75302F4C1605}" type="pres">
      <dgm:prSet presAssocID="{A300375B-000A-472A-B4FF-151BF8EFA029}" presName="sp" presStyleCnt="0"/>
      <dgm:spPr/>
    </dgm:pt>
    <dgm:pt modelId="{37349AD5-258B-4590-BCCC-D11290844C89}" type="pres">
      <dgm:prSet presAssocID="{C9F5316F-F7BE-442B-B0B7-9ED17F02308C}" presName="linNode" presStyleCnt="0"/>
      <dgm:spPr/>
    </dgm:pt>
    <dgm:pt modelId="{F977CC15-002C-49AE-ABB1-409530C88365}" type="pres">
      <dgm:prSet presAssocID="{C9F5316F-F7BE-442B-B0B7-9ED17F02308C}" presName="parentText" presStyleLbl="node1" presStyleIdx="2" presStyleCnt="5" custScaleX="46568">
        <dgm:presLayoutVars>
          <dgm:chMax val="1"/>
          <dgm:bulletEnabled val="1"/>
        </dgm:presLayoutVars>
      </dgm:prSet>
      <dgm:spPr/>
    </dgm:pt>
    <dgm:pt modelId="{5A8D326F-E51A-4524-B018-AB965BE8419D}" type="pres">
      <dgm:prSet presAssocID="{C9F5316F-F7BE-442B-B0B7-9ED17F02308C}" presName="descendantText" presStyleLbl="alignAccFollowNode1" presStyleIdx="2" presStyleCnt="5" custScaleX="127631">
        <dgm:presLayoutVars>
          <dgm:bulletEnabled val="1"/>
        </dgm:presLayoutVars>
      </dgm:prSet>
      <dgm:spPr/>
    </dgm:pt>
    <dgm:pt modelId="{FA90721A-D62D-46B7-85FD-45D6D78EC20A}" type="pres">
      <dgm:prSet presAssocID="{F4642D1A-5A17-4371-AA74-E4FD418F32C4}" presName="sp" presStyleCnt="0"/>
      <dgm:spPr/>
    </dgm:pt>
    <dgm:pt modelId="{D43839D1-D2F2-4F62-AF04-30C338EB6177}" type="pres">
      <dgm:prSet presAssocID="{7D86A2DD-5DA4-45D7-A236-F5A0D3355758}" presName="linNode" presStyleCnt="0"/>
      <dgm:spPr/>
    </dgm:pt>
    <dgm:pt modelId="{2DD6CEE0-0D0B-4778-8D20-1D7E3BC9CC9C}" type="pres">
      <dgm:prSet presAssocID="{7D86A2DD-5DA4-45D7-A236-F5A0D3355758}" presName="parentText" presStyleLbl="node1" presStyleIdx="3" presStyleCnt="5" custScaleX="46568">
        <dgm:presLayoutVars>
          <dgm:chMax val="1"/>
          <dgm:bulletEnabled val="1"/>
        </dgm:presLayoutVars>
      </dgm:prSet>
      <dgm:spPr/>
    </dgm:pt>
    <dgm:pt modelId="{7F109F16-89F6-4D36-A2A6-7CA663348138}" type="pres">
      <dgm:prSet presAssocID="{7D86A2DD-5DA4-45D7-A236-F5A0D3355758}" presName="descendantText" presStyleLbl="alignAccFollowNode1" presStyleIdx="3" presStyleCnt="5" custScaleX="127631" custScaleY="117788">
        <dgm:presLayoutVars>
          <dgm:bulletEnabled val="1"/>
        </dgm:presLayoutVars>
      </dgm:prSet>
      <dgm:spPr/>
    </dgm:pt>
    <dgm:pt modelId="{16A879A4-7F0E-4AF5-A033-25247C1A1C70}" type="pres">
      <dgm:prSet presAssocID="{7478412C-29E4-450C-B09B-5E290FE3116E}" presName="sp" presStyleCnt="0"/>
      <dgm:spPr/>
    </dgm:pt>
    <dgm:pt modelId="{B320F828-8AC7-4377-BD01-CC4A1F046E00}" type="pres">
      <dgm:prSet presAssocID="{A6B6A437-206E-43A7-A7A0-568F7639668A}" presName="linNode" presStyleCnt="0"/>
      <dgm:spPr/>
    </dgm:pt>
    <dgm:pt modelId="{B1E59154-54BF-4D5D-8FB5-1A4911366A5A}" type="pres">
      <dgm:prSet presAssocID="{A6B6A437-206E-43A7-A7A0-568F7639668A}" presName="parentText" presStyleLbl="node1" presStyleIdx="4" presStyleCnt="5" custScaleX="46568">
        <dgm:presLayoutVars>
          <dgm:chMax val="1"/>
          <dgm:bulletEnabled val="1"/>
        </dgm:presLayoutVars>
      </dgm:prSet>
      <dgm:spPr/>
    </dgm:pt>
    <dgm:pt modelId="{B7A2EE62-8598-4600-8DC9-5CCDC7F96D16}" type="pres">
      <dgm:prSet presAssocID="{A6B6A437-206E-43A7-A7A0-568F7639668A}" presName="descendantText" presStyleLbl="alignAccFollowNode1" presStyleIdx="4" presStyleCnt="5" custScaleX="127631">
        <dgm:presLayoutVars>
          <dgm:bulletEnabled val="1"/>
        </dgm:presLayoutVars>
      </dgm:prSet>
      <dgm:spPr/>
    </dgm:pt>
  </dgm:ptLst>
  <dgm:cxnLst>
    <dgm:cxn modelId="{7BA72112-EC45-4B29-9013-AEF9337E1437}" type="presOf" srcId="{7D86A2DD-5DA4-45D7-A236-F5A0D3355758}" destId="{2DD6CEE0-0D0B-4778-8D20-1D7E3BC9CC9C}" srcOrd="0" destOrd="0" presId="urn:microsoft.com/office/officeart/2005/8/layout/vList5"/>
    <dgm:cxn modelId="{6A2F7F14-E784-4AA7-BA3A-C4D160F8E050}" type="presOf" srcId="{8DC3459A-553D-4C30-88A9-F49A3C40DD1C}" destId="{5A8D326F-E51A-4524-B018-AB965BE8419D}" srcOrd="0" destOrd="0" presId="urn:microsoft.com/office/officeart/2005/8/layout/vList5"/>
    <dgm:cxn modelId="{6B78F020-88DE-4CDE-A5B2-B5192C0FB7C5}" type="presOf" srcId="{E5EE4B05-ECA1-4CB4-BAF8-8BAC1787CF0D}" destId="{B641B353-775E-4C48-BA6B-913BF240DBFB}" srcOrd="0" destOrd="0" presId="urn:microsoft.com/office/officeart/2005/8/layout/vList5"/>
    <dgm:cxn modelId="{E7576239-0EED-44E8-BEFE-944AB5358ADB}" srcId="{6ADB5A55-3F69-4F20-AE1B-A63FA84ECF0F}" destId="{A6B6A437-206E-43A7-A7A0-568F7639668A}" srcOrd="4" destOrd="0" parTransId="{DC294885-9C6F-454A-B885-A42D1A0F28CF}" sibTransId="{8CBEB5AA-9159-4C42-B0D2-F9C02F961AAE}"/>
    <dgm:cxn modelId="{D404943E-67FE-42A6-B3CB-73A3154D8492}" srcId="{79881523-C6CD-4F41-9C68-8449E675A9EE}" destId="{F9645A12-39C7-47D2-ABB5-172C43644CD6}" srcOrd="1" destOrd="0" parTransId="{65972DA5-B47D-4EEA-8DA1-27F458381F47}" sibTransId="{08DE3FD7-5906-40DC-85B1-4E9A8C5AED94}"/>
    <dgm:cxn modelId="{10B05543-FE22-425F-97E4-76F3295FDD90}" type="presOf" srcId="{F15BD18C-9619-4C75-AB87-01A17F720AB8}" destId="{317DED52-E29F-4DF0-AA65-AA2A7D23F588}" srcOrd="0" destOrd="0" presId="urn:microsoft.com/office/officeart/2005/8/layout/vList5"/>
    <dgm:cxn modelId="{C6068A66-95C3-4A1F-8B92-748BDCBDEE53}" type="presOf" srcId="{13151E26-2375-45CC-9051-542C4D0B50D7}" destId="{7F109F16-89F6-4D36-A2A6-7CA663348138}" srcOrd="0" destOrd="0" presId="urn:microsoft.com/office/officeart/2005/8/layout/vList5"/>
    <dgm:cxn modelId="{72D6EE49-0C3D-4488-863D-D8F2555E5205}" srcId="{C9F5316F-F7BE-442B-B0B7-9ED17F02308C}" destId="{8DC3459A-553D-4C30-88A9-F49A3C40DD1C}" srcOrd="0" destOrd="0" parTransId="{FF9D4086-FF6C-47AC-94B0-60C19B63FDB9}" sibTransId="{FF8D4C4A-26F5-4B4D-A33B-18B92BC50107}"/>
    <dgm:cxn modelId="{D5C8B24B-4220-4F44-A067-C5C320B1B8A3}" type="presOf" srcId="{79881523-C6CD-4F41-9C68-8449E675A9EE}" destId="{20B63BEC-D773-4126-9FC1-F589834E6F6D}" srcOrd="0" destOrd="0" presId="urn:microsoft.com/office/officeart/2005/8/layout/vList5"/>
    <dgm:cxn modelId="{7679896F-D043-43F0-837F-C354496F52D5}" srcId="{6ADB5A55-3F69-4F20-AE1B-A63FA84ECF0F}" destId="{C9F5316F-F7BE-442B-B0B7-9ED17F02308C}" srcOrd="2" destOrd="0" parTransId="{F9159435-AB5D-40C0-8688-DEDA7D173DFA}" sibTransId="{F4642D1A-5A17-4371-AA74-E4FD418F32C4}"/>
    <dgm:cxn modelId="{18B00579-150D-467E-92AA-A8B71AFE3D25}" type="presOf" srcId="{A375A88C-078E-465A-B143-5F301816F27C}" destId="{5A8D326F-E51A-4524-B018-AB965BE8419D}" srcOrd="0" destOrd="1" presId="urn:microsoft.com/office/officeart/2005/8/layout/vList5"/>
    <dgm:cxn modelId="{2DE03B8C-0B03-48EC-9020-03DB608B04FC}" srcId="{7D86A2DD-5DA4-45D7-A236-F5A0D3355758}" destId="{13151E26-2375-45CC-9051-542C4D0B50D7}" srcOrd="0" destOrd="0" parTransId="{51F8BD69-4DEF-41A3-A097-493F5E1C1AEF}" sibTransId="{E5060058-8FE6-45D5-93E6-7BE05B7FCD3E}"/>
    <dgm:cxn modelId="{B806A198-DF2A-4013-8CF6-65BD59060B2F}" type="presOf" srcId="{0C4F06BE-CD3D-4616-90D3-71EC521878E3}" destId="{8404D563-E617-400F-85E4-1434E9C74272}" srcOrd="0" destOrd="0" presId="urn:microsoft.com/office/officeart/2005/8/layout/vList5"/>
    <dgm:cxn modelId="{439504A6-A1C8-4B0C-A582-2B1EAD81EEC6}" type="presOf" srcId="{F9645A12-39C7-47D2-ABB5-172C43644CD6}" destId="{B641B353-775E-4C48-BA6B-913BF240DBFB}" srcOrd="0" destOrd="1" presId="urn:microsoft.com/office/officeart/2005/8/layout/vList5"/>
    <dgm:cxn modelId="{5C3404B5-C203-4999-9B15-DD124C4C04D6}" srcId="{A6B6A437-206E-43A7-A7A0-568F7639668A}" destId="{3B0E8BC8-2EA4-4776-9CA3-EF14F745563B}" srcOrd="0" destOrd="0" parTransId="{C544BFAB-E268-438E-A827-A85EBE66A739}" sibTransId="{8776A9AD-9111-49C0-B7E9-ACBA3B6221B6}"/>
    <dgm:cxn modelId="{067964B6-AE2D-437F-A59D-1F783E4CA987}" srcId="{6ADB5A55-3F69-4F20-AE1B-A63FA84ECF0F}" destId="{79881523-C6CD-4F41-9C68-8449E675A9EE}" srcOrd="0" destOrd="0" parTransId="{C02AF7B2-B84B-4878-B36E-62B53EC3CB82}" sibTransId="{D5E37351-100A-49D7-BE70-6C0A0CF962BB}"/>
    <dgm:cxn modelId="{16818AC6-C411-4D63-A7E6-3B311B2C440D}" type="presOf" srcId="{3B0E8BC8-2EA4-4776-9CA3-EF14F745563B}" destId="{B7A2EE62-8598-4600-8DC9-5CCDC7F96D16}" srcOrd="0" destOrd="0" presId="urn:microsoft.com/office/officeart/2005/8/layout/vList5"/>
    <dgm:cxn modelId="{A76A12CF-5D0F-4108-A2DD-1499C64BFE44}" srcId="{C9F5316F-F7BE-442B-B0B7-9ED17F02308C}" destId="{A375A88C-078E-465A-B143-5F301816F27C}" srcOrd="1" destOrd="0" parTransId="{2328879A-CAAF-4F72-A2F4-25B8A611B4F6}" sibTransId="{E55498E7-65B2-44C7-BEE7-D8694A55488E}"/>
    <dgm:cxn modelId="{A8B648CF-1C51-4812-9262-05DD4277969A}" type="presOf" srcId="{6ADB5A55-3F69-4F20-AE1B-A63FA84ECF0F}" destId="{B7ABF1BB-FB80-49A7-A7DC-8BF09963F270}" srcOrd="0" destOrd="0" presId="urn:microsoft.com/office/officeart/2005/8/layout/vList5"/>
    <dgm:cxn modelId="{2E8D97CF-56CC-4FF4-8A10-C2F4338CE897}" srcId="{6ADB5A55-3F69-4F20-AE1B-A63FA84ECF0F}" destId="{0C4F06BE-CD3D-4616-90D3-71EC521878E3}" srcOrd="1" destOrd="0" parTransId="{3A0A4D50-6325-40E3-99B3-8FE0013BEBA3}" sibTransId="{A300375B-000A-472A-B4FF-151BF8EFA029}"/>
    <dgm:cxn modelId="{9970B2D8-8220-4B4A-9D1E-AC2B5F576EE2}" srcId="{0C4F06BE-CD3D-4616-90D3-71EC521878E3}" destId="{F15BD18C-9619-4C75-AB87-01A17F720AB8}" srcOrd="0" destOrd="0" parTransId="{C8F63F6F-40EE-48A8-B993-ACB7D7787357}" sibTransId="{530C13E0-D7D6-4B30-B031-2BEB4A1DF903}"/>
    <dgm:cxn modelId="{7517D5D9-BA8A-4ECD-B170-58827F8DF577}" srcId="{6ADB5A55-3F69-4F20-AE1B-A63FA84ECF0F}" destId="{7D86A2DD-5DA4-45D7-A236-F5A0D3355758}" srcOrd="3" destOrd="0" parTransId="{045B8A0F-9202-4BEC-8378-5DD806B3E61F}" sibTransId="{7478412C-29E4-450C-B09B-5E290FE3116E}"/>
    <dgm:cxn modelId="{1A972BF5-954E-47B9-B775-2FC6793ABD1B}" srcId="{79881523-C6CD-4F41-9C68-8449E675A9EE}" destId="{E5EE4B05-ECA1-4CB4-BAF8-8BAC1787CF0D}" srcOrd="0" destOrd="0" parTransId="{71E6B818-9D9B-40A1-958C-2CE93F02038F}" sibTransId="{611F55DA-8B79-4782-B485-EE38D9C8EF9B}"/>
    <dgm:cxn modelId="{EB1DCFFB-F4C5-437D-A122-5813A9D344F2}" type="presOf" srcId="{C9F5316F-F7BE-442B-B0B7-9ED17F02308C}" destId="{F977CC15-002C-49AE-ABB1-409530C88365}" srcOrd="0" destOrd="0" presId="urn:microsoft.com/office/officeart/2005/8/layout/vList5"/>
    <dgm:cxn modelId="{9CDC48FF-DA14-4D05-BFC0-5DEBCC21A765}" type="presOf" srcId="{A6B6A437-206E-43A7-A7A0-568F7639668A}" destId="{B1E59154-54BF-4D5D-8FB5-1A4911366A5A}" srcOrd="0" destOrd="0" presId="urn:microsoft.com/office/officeart/2005/8/layout/vList5"/>
    <dgm:cxn modelId="{63AF408B-F1A5-4A87-B229-6615854AB014}" type="presParOf" srcId="{B7ABF1BB-FB80-49A7-A7DC-8BF09963F270}" destId="{02B85F75-E872-4A4B-BBBE-52D9336BACB9}" srcOrd="0" destOrd="0" presId="urn:microsoft.com/office/officeart/2005/8/layout/vList5"/>
    <dgm:cxn modelId="{36EC085B-09F2-42A2-BD2B-BBA6385B37B2}" type="presParOf" srcId="{02B85F75-E872-4A4B-BBBE-52D9336BACB9}" destId="{20B63BEC-D773-4126-9FC1-F589834E6F6D}" srcOrd="0" destOrd="0" presId="urn:microsoft.com/office/officeart/2005/8/layout/vList5"/>
    <dgm:cxn modelId="{85595FF6-D067-47DE-A23F-5AAB43CE9CAC}" type="presParOf" srcId="{02B85F75-E872-4A4B-BBBE-52D9336BACB9}" destId="{B641B353-775E-4C48-BA6B-913BF240DBFB}" srcOrd="1" destOrd="0" presId="urn:microsoft.com/office/officeart/2005/8/layout/vList5"/>
    <dgm:cxn modelId="{BC088B53-7F2C-4BE0-B8AE-F9357A593AF2}" type="presParOf" srcId="{B7ABF1BB-FB80-49A7-A7DC-8BF09963F270}" destId="{A4461E65-2466-4EFE-BE6E-8B0C0E95330C}" srcOrd="1" destOrd="0" presId="urn:microsoft.com/office/officeart/2005/8/layout/vList5"/>
    <dgm:cxn modelId="{5C25F2C0-F00D-4A4A-B7F3-D9294C6376DD}" type="presParOf" srcId="{B7ABF1BB-FB80-49A7-A7DC-8BF09963F270}" destId="{6D037487-8E16-45F5-9B5A-650E21EB7909}" srcOrd="2" destOrd="0" presId="urn:microsoft.com/office/officeart/2005/8/layout/vList5"/>
    <dgm:cxn modelId="{F779F125-15EE-4BD5-8554-828E167A0EA2}" type="presParOf" srcId="{6D037487-8E16-45F5-9B5A-650E21EB7909}" destId="{8404D563-E617-400F-85E4-1434E9C74272}" srcOrd="0" destOrd="0" presId="urn:microsoft.com/office/officeart/2005/8/layout/vList5"/>
    <dgm:cxn modelId="{F38D9DDC-9CDC-418D-A4DA-1058A18392B8}" type="presParOf" srcId="{6D037487-8E16-45F5-9B5A-650E21EB7909}" destId="{317DED52-E29F-4DF0-AA65-AA2A7D23F588}" srcOrd="1" destOrd="0" presId="urn:microsoft.com/office/officeart/2005/8/layout/vList5"/>
    <dgm:cxn modelId="{44FF898D-147B-418C-93D6-4FD9F3D377F9}" type="presParOf" srcId="{B7ABF1BB-FB80-49A7-A7DC-8BF09963F270}" destId="{7B9AD192-2ECD-477C-864F-75302F4C1605}" srcOrd="3" destOrd="0" presId="urn:microsoft.com/office/officeart/2005/8/layout/vList5"/>
    <dgm:cxn modelId="{45414A5B-A601-4753-B3F2-C60ABCBC78B2}" type="presParOf" srcId="{B7ABF1BB-FB80-49A7-A7DC-8BF09963F270}" destId="{37349AD5-258B-4590-BCCC-D11290844C89}" srcOrd="4" destOrd="0" presId="urn:microsoft.com/office/officeart/2005/8/layout/vList5"/>
    <dgm:cxn modelId="{10C87983-DB70-423C-963E-EA86F4ABF42C}" type="presParOf" srcId="{37349AD5-258B-4590-BCCC-D11290844C89}" destId="{F977CC15-002C-49AE-ABB1-409530C88365}" srcOrd="0" destOrd="0" presId="urn:microsoft.com/office/officeart/2005/8/layout/vList5"/>
    <dgm:cxn modelId="{4AA4413D-6DDD-43CA-9C2A-535F88DF848A}" type="presParOf" srcId="{37349AD5-258B-4590-BCCC-D11290844C89}" destId="{5A8D326F-E51A-4524-B018-AB965BE8419D}" srcOrd="1" destOrd="0" presId="urn:microsoft.com/office/officeart/2005/8/layout/vList5"/>
    <dgm:cxn modelId="{68559EEE-A4E7-419A-92F0-EBD8646364DA}" type="presParOf" srcId="{B7ABF1BB-FB80-49A7-A7DC-8BF09963F270}" destId="{FA90721A-D62D-46B7-85FD-45D6D78EC20A}" srcOrd="5" destOrd="0" presId="urn:microsoft.com/office/officeart/2005/8/layout/vList5"/>
    <dgm:cxn modelId="{A43045A1-C06F-4831-80C2-9C7DFBDA72BF}" type="presParOf" srcId="{B7ABF1BB-FB80-49A7-A7DC-8BF09963F270}" destId="{D43839D1-D2F2-4F62-AF04-30C338EB6177}" srcOrd="6" destOrd="0" presId="urn:microsoft.com/office/officeart/2005/8/layout/vList5"/>
    <dgm:cxn modelId="{C4BC2E26-74C0-4369-97F6-2B240997899E}" type="presParOf" srcId="{D43839D1-D2F2-4F62-AF04-30C338EB6177}" destId="{2DD6CEE0-0D0B-4778-8D20-1D7E3BC9CC9C}" srcOrd="0" destOrd="0" presId="urn:microsoft.com/office/officeart/2005/8/layout/vList5"/>
    <dgm:cxn modelId="{BE78DA49-8313-4B63-8FB6-92A5D497436E}" type="presParOf" srcId="{D43839D1-D2F2-4F62-AF04-30C338EB6177}" destId="{7F109F16-89F6-4D36-A2A6-7CA663348138}" srcOrd="1" destOrd="0" presId="urn:microsoft.com/office/officeart/2005/8/layout/vList5"/>
    <dgm:cxn modelId="{640EDAB8-F237-4D7B-BFA4-EC484BF482A6}" type="presParOf" srcId="{B7ABF1BB-FB80-49A7-A7DC-8BF09963F270}" destId="{16A879A4-7F0E-4AF5-A033-25247C1A1C70}" srcOrd="7" destOrd="0" presId="urn:microsoft.com/office/officeart/2005/8/layout/vList5"/>
    <dgm:cxn modelId="{114945F4-BE25-4739-9847-E8518E2F6346}" type="presParOf" srcId="{B7ABF1BB-FB80-49A7-A7DC-8BF09963F270}" destId="{B320F828-8AC7-4377-BD01-CC4A1F046E00}" srcOrd="8" destOrd="0" presId="urn:microsoft.com/office/officeart/2005/8/layout/vList5"/>
    <dgm:cxn modelId="{FA756DA9-C6F8-4C9A-AE36-D9F45A0A099E}" type="presParOf" srcId="{B320F828-8AC7-4377-BD01-CC4A1F046E00}" destId="{B1E59154-54BF-4D5D-8FB5-1A4911366A5A}" srcOrd="0" destOrd="0" presId="urn:microsoft.com/office/officeart/2005/8/layout/vList5"/>
    <dgm:cxn modelId="{BF4B0420-4EC8-4A55-8468-59FEDF2F1C1A}" type="presParOf" srcId="{B320F828-8AC7-4377-BD01-CC4A1F046E00}" destId="{B7A2EE62-8598-4600-8DC9-5CCDC7F96D1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0244E0-3698-456B-B646-F737A67A225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131B3B1-A3E5-4508-A74A-C84D8D48020D}">
      <dgm:prSet phldrT="[Text]"/>
      <dgm:spPr>
        <a:solidFill>
          <a:srgbClr val="00B050"/>
        </a:solidFill>
      </dgm:spPr>
      <dgm:t>
        <a:bodyPr/>
        <a:lstStyle/>
        <a:p>
          <a:r>
            <a:rPr lang="en-US" dirty="0"/>
            <a:t>Architecture Based</a:t>
          </a:r>
        </a:p>
      </dgm:t>
    </dgm:pt>
    <dgm:pt modelId="{83AE6CC7-0B4D-48FC-B9C9-24AECCEF8A82}" type="parTrans" cxnId="{1E867ABD-0BC5-4D80-AE34-332A39FE6D86}">
      <dgm:prSet/>
      <dgm:spPr/>
      <dgm:t>
        <a:bodyPr/>
        <a:lstStyle/>
        <a:p>
          <a:endParaRPr lang="en-US"/>
        </a:p>
      </dgm:t>
    </dgm:pt>
    <dgm:pt modelId="{AB245205-294F-4181-821D-751CE82DD5D7}" type="sibTrans" cxnId="{1E867ABD-0BC5-4D80-AE34-332A39FE6D86}">
      <dgm:prSet/>
      <dgm:spPr/>
      <dgm:t>
        <a:bodyPr/>
        <a:lstStyle/>
        <a:p>
          <a:endParaRPr lang="en-US"/>
        </a:p>
      </dgm:t>
    </dgm:pt>
    <dgm:pt modelId="{B6703AD3-7765-478E-97EE-A47630D7D987}">
      <dgm:prSet/>
      <dgm:spPr/>
      <dgm:t>
        <a:bodyPr/>
        <a:lstStyle/>
        <a:p>
          <a:r>
            <a:rPr lang="en-US"/>
            <a:t>Rule based, Classical ML, CNN Based, Transformer Based</a:t>
          </a:r>
          <a:endParaRPr lang="en-US" dirty="0"/>
        </a:p>
      </dgm:t>
    </dgm:pt>
    <dgm:pt modelId="{2E49139C-6DEE-4D62-A476-556AC64ADE71}" type="parTrans" cxnId="{F1821F20-A218-4D55-9492-0B0A0171FB2F}">
      <dgm:prSet/>
      <dgm:spPr/>
      <dgm:t>
        <a:bodyPr/>
        <a:lstStyle/>
        <a:p>
          <a:endParaRPr lang="en-US"/>
        </a:p>
      </dgm:t>
    </dgm:pt>
    <dgm:pt modelId="{EAEF601F-093D-4FCE-8F41-4F224A0125DD}" type="sibTrans" cxnId="{F1821F20-A218-4D55-9492-0B0A0171FB2F}">
      <dgm:prSet/>
      <dgm:spPr/>
      <dgm:t>
        <a:bodyPr/>
        <a:lstStyle/>
        <a:p>
          <a:endParaRPr lang="en-US"/>
        </a:p>
      </dgm:t>
    </dgm:pt>
    <dgm:pt modelId="{BEE33AB3-BF44-4A97-BDDB-DEE2FE847660}">
      <dgm:prSet/>
      <dgm:spPr/>
      <dgm:t>
        <a:bodyPr/>
        <a:lstStyle/>
        <a:p>
          <a:r>
            <a:rPr lang="en-US"/>
            <a:t>Domain Based</a:t>
          </a:r>
          <a:endParaRPr lang="en-US" dirty="0"/>
        </a:p>
      </dgm:t>
    </dgm:pt>
    <dgm:pt modelId="{DB24ED37-C46F-4733-AEFD-23482AE02CAC}" type="parTrans" cxnId="{CD084012-88D1-4022-B102-177C295D707D}">
      <dgm:prSet/>
      <dgm:spPr/>
      <dgm:t>
        <a:bodyPr/>
        <a:lstStyle/>
        <a:p>
          <a:endParaRPr lang="en-US"/>
        </a:p>
      </dgm:t>
    </dgm:pt>
    <dgm:pt modelId="{20277FF1-9055-4BA5-9D13-AD0779B5F5A5}" type="sibTrans" cxnId="{CD084012-88D1-4022-B102-177C295D707D}">
      <dgm:prSet/>
      <dgm:spPr/>
      <dgm:t>
        <a:bodyPr/>
        <a:lstStyle/>
        <a:p>
          <a:endParaRPr lang="en-US"/>
        </a:p>
      </dgm:t>
    </dgm:pt>
    <dgm:pt modelId="{E298AB15-2F56-48CA-8511-A2AA9164E16F}">
      <dgm:prSet/>
      <dgm:spPr/>
      <dgm:t>
        <a:bodyPr/>
        <a:lstStyle/>
        <a:p>
          <a:r>
            <a:rPr lang="en-US"/>
            <a:t>Politics, IT, Finance, Medical, Law etc.</a:t>
          </a:r>
          <a:endParaRPr lang="en-US" dirty="0"/>
        </a:p>
      </dgm:t>
    </dgm:pt>
    <dgm:pt modelId="{6C7D3163-895C-46B1-8D5D-54198ACC8BE5}" type="parTrans" cxnId="{637F0C12-7EF1-4C44-8EBB-2CC131CFC84C}">
      <dgm:prSet/>
      <dgm:spPr/>
      <dgm:t>
        <a:bodyPr/>
        <a:lstStyle/>
        <a:p>
          <a:endParaRPr lang="en-US"/>
        </a:p>
      </dgm:t>
    </dgm:pt>
    <dgm:pt modelId="{54B85C6C-4535-4E53-A1D9-BFE0A1A6BD9D}" type="sibTrans" cxnId="{637F0C12-7EF1-4C44-8EBB-2CC131CFC84C}">
      <dgm:prSet/>
      <dgm:spPr/>
      <dgm:t>
        <a:bodyPr/>
        <a:lstStyle/>
        <a:p>
          <a:endParaRPr lang="en-US"/>
        </a:p>
      </dgm:t>
    </dgm:pt>
    <dgm:pt modelId="{0698203F-8B9B-460D-991E-30E512CD4F84}">
      <dgm:prSet/>
      <dgm:spPr>
        <a:solidFill>
          <a:srgbClr val="7030A0"/>
        </a:solidFill>
      </dgm:spPr>
      <dgm:t>
        <a:bodyPr/>
        <a:lstStyle/>
        <a:p>
          <a:r>
            <a:rPr lang="en-US"/>
            <a:t>Mode of Communication Based</a:t>
          </a:r>
          <a:endParaRPr lang="en-US" dirty="0"/>
        </a:p>
      </dgm:t>
    </dgm:pt>
    <dgm:pt modelId="{7CEE3A97-38B5-4334-8F3F-F0C283A5D804}" type="parTrans" cxnId="{2972E637-0980-49C0-BFDC-1253526A22B6}">
      <dgm:prSet/>
      <dgm:spPr/>
      <dgm:t>
        <a:bodyPr/>
        <a:lstStyle/>
        <a:p>
          <a:endParaRPr lang="en-US"/>
        </a:p>
      </dgm:t>
    </dgm:pt>
    <dgm:pt modelId="{DA3DD962-8A62-4BE0-9349-A1475EBE9618}" type="sibTrans" cxnId="{2972E637-0980-49C0-BFDC-1253526A22B6}">
      <dgm:prSet/>
      <dgm:spPr/>
      <dgm:t>
        <a:bodyPr/>
        <a:lstStyle/>
        <a:p>
          <a:endParaRPr lang="en-US"/>
        </a:p>
      </dgm:t>
    </dgm:pt>
    <dgm:pt modelId="{B805E580-5B40-4765-98B1-E0D8E689C671}">
      <dgm:prSet/>
      <dgm:spPr/>
      <dgm:t>
        <a:bodyPr/>
        <a:lstStyle/>
        <a:p>
          <a:r>
            <a:rPr lang="en-US"/>
            <a:t>Text, Voice, Body Language, Image, Multi-modal</a:t>
          </a:r>
          <a:endParaRPr lang="en-US" dirty="0"/>
        </a:p>
      </dgm:t>
    </dgm:pt>
    <dgm:pt modelId="{D5F1ABFA-055E-4FB2-8504-3DC994DB4194}" type="parTrans" cxnId="{ED4C1126-31CA-4997-A60E-C41E3E5BCB61}">
      <dgm:prSet/>
      <dgm:spPr/>
      <dgm:t>
        <a:bodyPr/>
        <a:lstStyle/>
        <a:p>
          <a:endParaRPr lang="en-US"/>
        </a:p>
      </dgm:t>
    </dgm:pt>
    <dgm:pt modelId="{E6F4C43E-486B-4999-80B3-3AE663690661}" type="sibTrans" cxnId="{ED4C1126-31CA-4997-A60E-C41E3E5BCB61}">
      <dgm:prSet/>
      <dgm:spPr/>
      <dgm:t>
        <a:bodyPr/>
        <a:lstStyle/>
        <a:p>
          <a:endParaRPr lang="en-US"/>
        </a:p>
      </dgm:t>
    </dgm:pt>
    <dgm:pt modelId="{EB7EC411-EF80-4137-A6A9-1ACDF73E5C73}">
      <dgm:prSet/>
      <dgm:spPr>
        <a:solidFill>
          <a:schemeClr val="tx2">
            <a:lumMod val="50000"/>
          </a:schemeClr>
        </a:solidFill>
      </dgm:spPr>
      <dgm:t>
        <a:bodyPr/>
        <a:lstStyle/>
        <a:p>
          <a:r>
            <a:rPr lang="en-US"/>
            <a:t>Time of Detection Based</a:t>
          </a:r>
          <a:endParaRPr lang="en-US" dirty="0"/>
        </a:p>
      </dgm:t>
    </dgm:pt>
    <dgm:pt modelId="{244562E5-62EF-42ED-98CE-D31E2E9FC4BF}" type="parTrans" cxnId="{A2661AF9-4B82-4287-A5F4-F6CE09F2386B}">
      <dgm:prSet/>
      <dgm:spPr/>
      <dgm:t>
        <a:bodyPr/>
        <a:lstStyle/>
        <a:p>
          <a:endParaRPr lang="en-US"/>
        </a:p>
      </dgm:t>
    </dgm:pt>
    <dgm:pt modelId="{A67BE2E1-7855-416D-9D2C-9B49A30DA768}" type="sibTrans" cxnId="{A2661AF9-4B82-4287-A5F4-F6CE09F2386B}">
      <dgm:prSet/>
      <dgm:spPr/>
      <dgm:t>
        <a:bodyPr/>
        <a:lstStyle/>
        <a:p>
          <a:endParaRPr lang="en-US"/>
        </a:p>
      </dgm:t>
    </dgm:pt>
    <dgm:pt modelId="{6D29BF39-7777-40E1-B6F0-2C66064916C6}">
      <dgm:prSet/>
      <dgm:spPr/>
      <dgm:t>
        <a:bodyPr/>
        <a:lstStyle/>
        <a:p>
          <a:r>
            <a:rPr lang="en-US"/>
            <a:t>Batch, Realtime</a:t>
          </a:r>
          <a:endParaRPr lang="en-US" dirty="0"/>
        </a:p>
      </dgm:t>
    </dgm:pt>
    <dgm:pt modelId="{BF0C09B9-0129-433E-97FC-31707FA0D763}" type="parTrans" cxnId="{EBA73826-2578-4ACB-8EA2-D439B188AA28}">
      <dgm:prSet/>
      <dgm:spPr/>
      <dgm:t>
        <a:bodyPr/>
        <a:lstStyle/>
        <a:p>
          <a:endParaRPr lang="en-US"/>
        </a:p>
      </dgm:t>
    </dgm:pt>
    <dgm:pt modelId="{03AD4FF0-1C7E-49B3-92F8-F9C30275E2A6}" type="sibTrans" cxnId="{EBA73826-2578-4ACB-8EA2-D439B188AA28}">
      <dgm:prSet/>
      <dgm:spPr/>
      <dgm:t>
        <a:bodyPr/>
        <a:lstStyle/>
        <a:p>
          <a:endParaRPr lang="en-US"/>
        </a:p>
      </dgm:t>
    </dgm:pt>
    <dgm:pt modelId="{3618BF93-E3B9-4AD5-AFC7-DF2CF7F9BC6C}">
      <dgm:prSet/>
      <dgm:spPr>
        <a:solidFill>
          <a:schemeClr val="accent6">
            <a:lumMod val="60000"/>
            <a:lumOff val="40000"/>
          </a:schemeClr>
        </a:solidFill>
      </dgm:spPr>
      <dgm:t>
        <a:bodyPr/>
        <a:lstStyle/>
        <a:p>
          <a:r>
            <a:rPr lang="en-US"/>
            <a:t>Language and Script Based</a:t>
          </a:r>
          <a:endParaRPr lang="en-US" dirty="0"/>
        </a:p>
      </dgm:t>
    </dgm:pt>
    <dgm:pt modelId="{A6FA8AC1-672D-4D9F-B9F2-BA8E0C29B338}" type="parTrans" cxnId="{88742163-222B-4469-97BD-BE47A5C036AB}">
      <dgm:prSet/>
      <dgm:spPr/>
      <dgm:t>
        <a:bodyPr/>
        <a:lstStyle/>
        <a:p>
          <a:endParaRPr lang="en-US"/>
        </a:p>
      </dgm:t>
    </dgm:pt>
    <dgm:pt modelId="{D30BB058-157C-488B-81DA-0CA6319F0303}" type="sibTrans" cxnId="{88742163-222B-4469-97BD-BE47A5C036AB}">
      <dgm:prSet/>
      <dgm:spPr/>
      <dgm:t>
        <a:bodyPr/>
        <a:lstStyle/>
        <a:p>
          <a:endParaRPr lang="en-US"/>
        </a:p>
      </dgm:t>
    </dgm:pt>
    <dgm:pt modelId="{6D8473F8-B89C-450B-AA8D-A93F2B15B926}">
      <dgm:prSet/>
      <dgm:spPr/>
      <dgm:t>
        <a:bodyPr/>
        <a:lstStyle/>
        <a:p>
          <a:r>
            <a:rPr lang="en-US"/>
            <a:t>English, German, Spanish, Hindi, Tamil, Bangla etc</a:t>
          </a:r>
          <a:endParaRPr lang="en-US" dirty="0"/>
        </a:p>
      </dgm:t>
    </dgm:pt>
    <dgm:pt modelId="{37D43232-C82E-4DE9-B0AF-90397672408F}" type="parTrans" cxnId="{0D25463B-9689-4A9F-90C1-61CD8C7791EC}">
      <dgm:prSet/>
      <dgm:spPr/>
      <dgm:t>
        <a:bodyPr/>
        <a:lstStyle/>
        <a:p>
          <a:endParaRPr lang="en-US"/>
        </a:p>
      </dgm:t>
    </dgm:pt>
    <dgm:pt modelId="{C9F377D5-57CA-4425-9491-45F19DA7E24C}" type="sibTrans" cxnId="{0D25463B-9689-4A9F-90C1-61CD8C7791EC}">
      <dgm:prSet/>
      <dgm:spPr/>
      <dgm:t>
        <a:bodyPr/>
        <a:lstStyle/>
        <a:p>
          <a:endParaRPr lang="en-US"/>
        </a:p>
      </dgm:t>
    </dgm:pt>
    <dgm:pt modelId="{3F1FBD5C-CE79-4EDE-B970-25AB30631C0D}" type="pres">
      <dgm:prSet presAssocID="{D30244E0-3698-456B-B646-F737A67A225B}" presName="Name0" presStyleCnt="0">
        <dgm:presLayoutVars>
          <dgm:dir/>
          <dgm:animLvl val="lvl"/>
          <dgm:resizeHandles val="exact"/>
        </dgm:presLayoutVars>
      </dgm:prSet>
      <dgm:spPr/>
    </dgm:pt>
    <dgm:pt modelId="{64101E90-98FE-41DE-9522-FBF7F06ADAAB}" type="pres">
      <dgm:prSet presAssocID="{8131B3B1-A3E5-4508-A74A-C84D8D48020D}" presName="linNode" presStyleCnt="0"/>
      <dgm:spPr/>
    </dgm:pt>
    <dgm:pt modelId="{9423C775-CBF8-456E-B91A-78FEAC837264}" type="pres">
      <dgm:prSet presAssocID="{8131B3B1-A3E5-4508-A74A-C84D8D48020D}" presName="parentText" presStyleLbl="node1" presStyleIdx="0" presStyleCnt="5">
        <dgm:presLayoutVars>
          <dgm:chMax val="1"/>
          <dgm:bulletEnabled val="1"/>
        </dgm:presLayoutVars>
      </dgm:prSet>
      <dgm:spPr/>
    </dgm:pt>
    <dgm:pt modelId="{7D7A6C19-8BBC-407A-BD9F-DB2868C186E2}" type="pres">
      <dgm:prSet presAssocID="{8131B3B1-A3E5-4508-A74A-C84D8D48020D}" presName="descendantText" presStyleLbl="alignAccFollowNode1" presStyleIdx="0" presStyleCnt="5">
        <dgm:presLayoutVars>
          <dgm:bulletEnabled val="1"/>
        </dgm:presLayoutVars>
      </dgm:prSet>
      <dgm:spPr/>
    </dgm:pt>
    <dgm:pt modelId="{761ABDC0-D862-41EF-B6A4-C1A3168CA2DB}" type="pres">
      <dgm:prSet presAssocID="{AB245205-294F-4181-821D-751CE82DD5D7}" presName="sp" presStyleCnt="0"/>
      <dgm:spPr/>
    </dgm:pt>
    <dgm:pt modelId="{B690097E-AC23-4312-8CEC-2FDF64BD59F2}" type="pres">
      <dgm:prSet presAssocID="{BEE33AB3-BF44-4A97-BDDB-DEE2FE847660}" presName="linNode" presStyleCnt="0"/>
      <dgm:spPr/>
    </dgm:pt>
    <dgm:pt modelId="{F108180B-7C28-485B-AEE5-F7F102AAE8E1}" type="pres">
      <dgm:prSet presAssocID="{BEE33AB3-BF44-4A97-BDDB-DEE2FE847660}" presName="parentText" presStyleLbl="node1" presStyleIdx="1" presStyleCnt="5">
        <dgm:presLayoutVars>
          <dgm:chMax val="1"/>
          <dgm:bulletEnabled val="1"/>
        </dgm:presLayoutVars>
      </dgm:prSet>
      <dgm:spPr/>
    </dgm:pt>
    <dgm:pt modelId="{A5F49A76-E664-40CB-B16F-A87DB1C361DC}" type="pres">
      <dgm:prSet presAssocID="{BEE33AB3-BF44-4A97-BDDB-DEE2FE847660}" presName="descendantText" presStyleLbl="alignAccFollowNode1" presStyleIdx="1" presStyleCnt="5">
        <dgm:presLayoutVars>
          <dgm:bulletEnabled val="1"/>
        </dgm:presLayoutVars>
      </dgm:prSet>
      <dgm:spPr/>
    </dgm:pt>
    <dgm:pt modelId="{09C0AF92-D920-42A9-87CE-40636EDB3CE9}" type="pres">
      <dgm:prSet presAssocID="{20277FF1-9055-4BA5-9D13-AD0779B5F5A5}" presName="sp" presStyleCnt="0"/>
      <dgm:spPr/>
    </dgm:pt>
    <dgm:pt modelId="{4C0314E0-198A-440D-98B8-BD2824941A3B}" type="pres">
      <dgm:prSet presAssocID="{0698203F-8B9B-460D-991E-30E512CD4F84}" presName="linNode" presStyleCnt="0"/>
      <dgm:spPr/>
    </dgm:pt>
    <dgm:pt modelId="{A5181012-7219-4AA4-9C50-1CCDBE8CABFC}" type="pres">
      <dgm:prSet presAssocID="{0698203F-8B9B-460D-991E-30E512CD4F84}" presName="parentText" presStyleLbl="node1" presStyleIdx="2" presStyleCnt="5">
        <dgm:presLayoutVars>
          <dgm:chMax val="1"/>
          <dgm:bulletEnabled val="1"/>
        </dgm:presLayoutVars>
      </dgm:prSet>
      <dgm:spPr/>
    </dgm:pt>
    <dgm:pt modelId="{2D84426B-061A-4037-8550-CFD6EED6AEB8}" type="pres">
      <dgm:prSet presAssocID="{0698203F-8B9B-460D-991E-30E512CD4F84}" presName="descendantText" presStyleLbl="alignAccFollowNode1" presStyleIdx="2" presStyleCnt="5">
        <dgm:presLayoutVars>
          <dgm:bulletEnabled val="1"/>
        </dgm:presLayoutVars>
      </dgm:prSet>
      <dgm:spPr/>
    </dgm:pt>
    <dgm:pt modelId="{161391FA-EC2D-4637-96F2-5F48B24EC504}" type="pres">
      <dgm:prSet presAssocID="{DA3DD962-8A62-4BE0-9349-A1475EBE9618}" presName="sp" presStyleCnt="0"/>
      <dgm:spPr/>
    </dgm:pt>
    <dgm:pt modelId="{A2BEDCEC-C10A-4455-9F57-47F87657E50C}" type="pres">
      <dgm:prSet presAssocID="{EB7EC411-EF80-4137-A6A9-1ACDF73E5C73}" presName="linNode" presStyleCnt="0"/>
      <dgm:spPr/>
    </dgm:pt>
    <dgm:pt modelId="{E7FA3261-77A0-4514-A66B-CE6455002431}" type="pres">
      <dgm:prSet presAssocID="{EB7EC411-EF80-4137-A6A9-1ACDF73E5C73}" presName="parentText" presStyleLbl="node1" presStyleIdx="3" presStyleCnt="5">
        <dgm:presLayoutVars>
          <dgm:chMax val="1"/>
          <dgm:bulletEnabled val="1"/>
        </dgm:presLayoutVars>
      </dgm:prSet>
      <dgm:spPr/>
    </dgm:pt>
    <dgm:pt modelId="{BDB9CE23-94B6-4BB1-951C-7D3D6993DF06}" type="pres">
      <dgm:prSet presAssocID="{EB7EC411-EF80-4137-A6A9-1ACDF73E5C73}" presName="descendantText" presStyleLbl="alignAccFollowNode1" presStyleIdx="3" presStyleCnt="5">
        <dgm:presLayoutVars>
          <dgm:bulletEnabled val="1"/>
        </dgm:presLayoutVars>
      </dgm:prSet>
      <dgm:spPr/>
    </dgm:pt>
    <dgm:pt modelId="{EFCE958B-76AD-43CE-B301-5CB5B6F61698}" type="pres">
      <dgm:prSet presAssocID="{A67BE2E1-7855-416D-9D2C-9B49A30DA768}" presName="sp" presStyleCnt="0"/>
      <dgm:spPr/>
    </dgm:pt>
    <dgm:pt modelId="{052FC8F7-81F8-4CB9-A5E6-1CC6756F80C9}" type="pres">
      <dgm:prSet presAssocID="{3618BF93-E3B9-4AD5-AFC7-DF2CF7F9BC6C}" presName="linNode" presStyleCnt="0"/>
      <dgm:spPr/>
    </dgm:pt>
    <dgm:pt modelId="{E394107B-7D15-479F-AA97-BC4BBD1A2AC1}" type="pres">
      <dgm:prSet presAssocID="{3618BF93-E3B9-4AD5-AFC7-DF2CF7F9BC6C}" presName="parentText" presStyleLbl="node1" presStyleIdx="4" presStyleCnt="5">
        <dgm:presLayoutVars>
          <dgm:chMax val="1"/>
          <dgm:bulletEnabled val="1"/>
        </dgm:presLayoutVars>
      </dgm:prSet>
      <dgm:spPr/>
    </dgm:pt>
    <dgm:pt modelId="{AA81851B-0120-4DC4-8BA0-05B88C2CBA3C}" type="pres">
      <dgm:prSet presAssocID="{3618BF93-E3B9-4AD5-AFC7-DF2CF7F9BC6C}" presName="descendantText" presStyleLbl="alignAccFollowNode1" presStyleIdx="4" presStyleCnt="5">
        <dgm:presLayoutVars>
          <dgm:bulletEnabled val="1"/>
        </dgm:presLayoutVars>
      </dgm:prSet>
      <dgm:spPr/>
    </dgm:pt>
  </dgm:ptLst>
  <dgm:cxnLst>
    <dgm:cxn modelId="{637F0C12-7EF1-4C44-8EBB-2CC131CFC84C}" srcId="{BEE33AB3-BF44-4A97-BDDB-DEE2FE847660}" destId="{E298AB15-2F56-48CA-8511-A2AA9164E16F}" srcOrd="0" destOrd="0" parTransId="{6C7D3163-895C-46B1-8D5D-54198ACC8BE5}" sibTransId="{54B85C6C-4535-4E53-A1D9-BFE0A1A6BD9D}"/>
    <dgm:cxn modelId="{CD084012-88D1-4022-B102-177C295D707D}" srcId="{D30244E0-3698-456B-B646-F737A67A225B}" destId="{BEE33AB3-BF44-4A97-BDDB-DEE2FE847660}" srcOrd="1" destOrd="0" parTransId="{DB24ED37-C46F-4733-AEFD-23482AE02CAC}" sibTransId="{20277FF1-9055-4BA5-9D13-AD0779B5F5A5}"/>
    <dgm:cxn modelId="{BC85A817-B684-48CE-9850-69D83C0D5D60}" type="presOf" srcId="{8131B3B1-A3E5-4508-A74A-C84D8D48020D}" destId="{9423C775-CBF8-456E-B91A-78FEAC837264}" srcOrd="0" destOrd="0" presId="urn:microsoft.com/office/officeart/2005/8/layout/vList5"/>
    <dgm:cxn modelId="{F1821F20-A218-4D55-9492-0B0A0171FB2F}" srcId="{8131B3B1-A3E5-4508-A74A-C84D8D48020D}" destId="{B6703AD3-7765-478E-97EE-A47630D7D987}" srcOrd="0" destOrd="0" parTransId="{2E49139C-6DEE-4D62-A476-556AC64ADE71}" sibTransId="{EAEF601F-093D-4FCE-8F41-4F224A0125DD}"/>
    <dgm:cxn modelId="{ED4C1126-31CA-4997-A60E-C41E3E5BCB61}" srcId="{0698203F-8B9B-460D-991E-30E512CD4F84}" destId="{B805E580-5B40-4765-98B1-E0D8E689C671}" srcOrd="0" destOrd="0" parTransId="{D5F1ABFA-055E-4FB2-8504-3DC994DB4194}" sibTransId="{E6F4C43E-486B-4999-80B3-3AE663690661}"/>
    <dgm:cxn modelId="{EBA73826-2578-4ACB-8EA2-D439B188AA28}" srcId="{EB7EC411-EF80-4137-A6A9-1ACDF73E5C73}" destId="{6D29BF39-7777-40E1-B6F0-2C66064916C6}" srcOrd="0" destOrd="0" parTransId="{BF0C09B9-0129-433E-97FC-31707FA0D763}" sibTransId="{03AD4FF0-1C7E-49B3-92F8-F9C30275E2A6}"/>
    <dgm:cxn modelId="{2972E637-0980-49C0-BFDC-1253526A22B6}" srcId="{D30244E0-3698-456B-B646-F737A67A225B}" destId="{0698203F-8B9B-460D-991E-30E512CD4F84}" srcOrd="2" destOrd="0" parTransId="{7CEE3A97-38B5-4334-8F3F-F0C283A5D804}" sibTransId="{DA3DD962-8A62-4BE0-9349-A1475EBE9618}"/>
    <dgm:cxn modelId="{0D25463B-9689-4A9F-90C1-61CD8C7791EC}" srcId="{3618BF93-E3B9-4AD5-AFC7-DF2CF7F9BC6C}" destId="{6D8473F8-B89C-450B-AA8D-A93F2B15B926}" srcOrd="0" destOrd="0" parTransId="{37D43232-C82E-4DE9-B0AF-90397672408F}" sibTransId="{C9F377D5-57CA-4425-9491-45F19DA7E24C}"/>
    <dgm:cxn modelId="{1CB11D40-4282-4DB4-B8E3-3919D5CD0517}" type="presOf" srcId="{6D29BF39-7777-40E1-B6F0-2C66064916C6}" destId="{BDB9CE23-94B6-4BB1-951C-7D3D6993DF06}" srcOrd="0" destOrd="0" presId="urn:microsoft.com/office/officeart/2005/8/layout/vList5"/>
    <dgm:cxn modelId="{88742163-222B-4469-97BD-BE47A5C036AB}" srcId="{D30244E0-3698-456B-B646-F737A67A225B}" destId="{3618BF93-E3B9-4AD5-AFC7-DF2CF7F9BC6C}" srcOrd="4" destOrd="0" parTransId="{A6FA8AC1-672D-4D9F-B9F2-BA8E0C29B338}" sibTransId="{D30BB058-157C-488B-81DA-0CA6319F0303}"/>
    <dgm:cxn modelId="{29935C57-F6F5-4BB0-9D5A-B03763BCB4C2}" type="presOf" srcId="{B805E580-5B40-4765-98B1-E0D8E689C671}" destId="{2D84426B-061A-4037-8550-CFD6EED6AEB8}" srcOrd="0" destOrd="0" presId="urn:microsoft.com/office/officeart/2005/8/layout/vList5"/>
    <dgm:cxn modelId="{6CAEDD83-E605-4EB8-9E5C-798851045B86}" type="presOf" srcId="{3618BF93-E3B9-4AD5-AFC7-DF2CF7F9BC6C}" destId="{E394107B-7D15-479F-AA97-BC4BBD1A2AC1}" srcOrd="0" destOrd="0" presId="urn:microsoft.com/office/officeart/2005/8/layout/vList5"/>
    <dgm:cxn modelId="{9728438B-2C76-4440-97B4-139F2EA4F2E7}" type="presOf" srcId="{EB7EC411-EF80-4137-A6A9-1ACDF73E5C73}" destId="{E7FA3261-77A0-4514-A66B-CE6455002431}" srcOrd="0" destOrd="0" presId="urn:microsoft.com/office/officeart/2005/8/layout/vList5"/>
    <dgm:cxn modelId="{7DF1BDAA-AD6D-4AE1-B8CE-DDC755E3B982}" type="presOf" srcId="{B6703AD3-7765-478E-97EE-A47630D7D987}" destId="{7D7A6C19-8BBC-407A-BD9F-DB2868C186E2}" srcOrd="0" destOrd="0" presId="urn:microsoft.com/office/officeart/2005/8/layout/vList5"/>
    <dgm:cxn modelId="{7D18B6B6-7009-4B2E-8D06-0114E75919B4}" type="presOf" srcId="{D30244E0-3698-456B-B646-F737A67A225B}" destId="{3F1FBD5C-CE79-4EDE-B970-25AB30631C0D}" srcOrd="0" destOrd="0" presId="urn:microsoft.com/office/officeart/2005/8/layout/vList5"/>
    <dgm:cxn modelId="{1E867ABD-0BC5-4D80-AE34-332A39FE6D86}" srcId="{D30244E0-3698-456B-B646-F737A67A225B}" destId="{8131B3B1-A3E5-4508-A74A-C84D8D48020D}" srcOrd="0" destOrd="0" parTransId="{83AE6CC7-0B4D-48FC-B9C9-24AECCEF8A82}" sibTransId="{AB245205-294F-4181-821D-751CE82DD5D7}"/>
    <dgm:cxn modelId="{579D1BDB-FBCE-49D8-8FE2-2E2A8BEF5889}" type="presOf" srcId="{6D8473F8-B89C-450B-AA8D-A93F2B15B926}" destId="{AA81851B-0120-4DC4-8BA0-05B88C2CBA3C}" srcOrd="0" destOrd="0" presId="urn:microsoft.com/office/officeart/2005/8/layout/vList5"/>
    <dgm:cxn modelId="{AF2719EE-9A88-4B8B-B175-074CEF781328}" type="presOf" srcId="{0698203F-8B9B-460D-991E-30E512CD4F84}" destId="{A5181012-7219-4AA4-9C50-1CCDBE8CABFC}" srcOrd="0" destOrd="0" presId="urn:microsoft.com/office/officeart/2005/8/layout/vList5"/>
    <dgm:cxn modelId="{A2661AF9-4B82-4287-A5F4-F6CE09F2386B}" srcId="{D30244E0-3698-456B-B646-F737A67A225B}" destId="{EB7EC411-EF80-4137-A6A9-1ACDF73E5C73}" srcOrd="3" destOrd="0" parTransId="{244562E5-62EF-42ED-98CE-D31E2E9FC4BF}" sibTransId="{A67BE2E1-7855-416D-9D2C-9B49A30DA768}"/>
    <dgm:cxn modelId="{1E4689FA-FF4D-43D5-A7C4-40D9D6649190}" type="presOf" srcId="{E298AB15-2F56-48CA-8511-A2AA9164E16F}" destId="{A5F49A76-E664-40CB-B16F-A87DB1C361DC}" srcOrd="0" destOrd="0" presId="urn:microsoft.com/office/officeart/2005/8/layout/vList5"/>
    <dgm:cxn modelId="{92C13EFF-CF5C-49FC-A805-CE5638FE5401}" type="presOf" srcId="{BEE33AB3-BF44-4A97-BDDB-DEE2FE847660}" destId="{F108180B-7C28-485B-AEE5-F7F102AAE8E1}" srcOrd="0" destOrd="0" presId="urn:microsoft.com/office/officeart/2005/8/layout/vList5"/>
    <dgm:cxn modelId="{CAC51BC2-7A8F-4531-A662-CE38404351D7}" type="presParOf" srcId="{3F1FBD5C-CE79-4EDE-B970-25AB30631C0D}" destId="{64101E90-98FE-41DE-9522-FBF7F06ADAAB}" srcOrd="0" destOrd="0" presId="urn:microsoft.com/office/officeart/2005/8/layout/vList5"/>
    <dgm:cxn modelId="{923600AB-4E93-4004-A1AF-9AF63A96C843}" type="presParOf" srcId="{64101E90-98FE-41DE-9522-FBF7F06ADAAB}" destId="{9423C775-CBF8-456E-B91A-78FEAC837264}" srcOrd="0" destOrd="0" presId="urn:microsoft.com/office/officeart/2005/8/layout/vList5"/>
    <dgm:cxn modelId="{D750BC5F-9D22-4915-A177-E8CBD4811B19}" type="presParOf" srcId="{64101E90-98FE-41DE-9522-FBF7F06ADAAB}" destId="{7D7A6C19-8BBC-407A-BD9F-DB2868C186E2}" srcOrd="1" destOrd="0" presId="urn:microsoft.com/office/officeart/2005/8/layout/vList5"/>
    <dgm:cxn modelId="{C7E18967-83D9-4893-A717-74AB0CC46C74}" type="presParOf" srcId="{3F1FBD5C-CE79-4EDE-B970-25AB30631C0D}" destId="{761ABDC0-D862-41EF-B6A4-C1A3168CA2DB}" srcOrd="1" destOrd="0" presId="urn:microsoft.com/office/officeart/2005/8/layout/vList5"/>
    <dgm:cxn modelId="{87979218-F7C3-41F3-A946-8781B145C77A}" type="presParOf" srcId="{3F1FBD5C-CE79-4EDE-B970-25AB30631C0D}" destId="{B690097E-AC23-4312-8CEC-2FDF64BD59F2}" srcOrd="2" destOrd="0" presId="urn:microsoft.com/office/officeart/2005/8/layout/vList5"/>
    <dgm:cxn modelId="{D488449C-C599-4F04-BF5A-7A2D1C554555}" type="presParOf" srcId="{B690097E-AC23-4312-8CEC-2FDF64BD59F2}" destId="{F108180B-7C28-485B-AEE5-F7F102AAE8E1}" srcOrd="0" destOrd="0" presId="urn:microsoft.com/office/officeart/2005/8/layout/vList5"/>
    <dgm:cxn modelId="{E0E0CBBC-6855-44BD-B374-B601308D1B5A}" type="presParOf" srcId="{B690097E-AC23-4312-8CEC-2FDF64BD59F2}" destId="{A5F49A76-E664-40CB-B16F-A87DB1C361DC}" srcOrd="1" destOrd="0" presId="urn:microsoft.com/office/officeart/2005/8/layout/vList5"/>
    <dgm:cxn modelId="{721FC2D6-366C-4FF6-BDDD-372339B9DE83}" type="presParOf" srcId="{3F1FBD5C-CE79-4EDE-B970-25AB30631C0D}" destId="{09C0AF92-D920-42A9-87CE-40636EDB3CE9}" srcOrd="3" destOrd="0" presId="urn:microsoft.com/office/officeart/2005/8/layout/vList5"/>
    <dgm:cxn modelId="{8C92A620-A817-4FC1-88A8-3A4A54428BC8}" type="presParOf" srcId="{3F1FBD5C-CE79-4EDE-B970-25AB30631C0D}" destId="{4C0314E0-198A-440D-98B8-BD2824941A3B}" srcOrd="4" destOrd="0" presId="urn:microsoft.com/office/officeart/2005/8/layout/vList5"/>
    <dgm:cxn modelId="{BC17C45C-7A98-4C5F-BE14-D6D442C4AC5E}" type="presParOf" srcId="{4C0314E0-198A-440D-98B8-BD2824941A3B}" destId="{A5181012-7219-4AA4-9C50-1CCDBE8CABFC}" srcOrd="0" destOrd="0" presId="urn:microsoft.com/office/officeart/2005/8/layout/vList5"/>
    <dgm:cxn modelId="{4466EB2A-4DAC-4BE6-990D-BECD887435F5}" type="presParOf" srcId="{4C0314E0-198A-440D-98B8-BD2824941A3B}" destId="{2D84426B-061A-4037-8550-CFD6EED6AEB8}" srcOrd="1" destOrd="0" presId="urn:microsoft.com/office/officeart/2005/8/layout/vList5"/>
    <dgm:cxn modelId="{472270D1-EC4C-41E7-BE65-EDCFAE14EBBA}" type="presParOf" srcId="{3F1FBD5C-CE79-4EDE-B970-25AB30631C0D}" destId="{161391FA-EC2D-4637-96F2-5F48B24EC504}" srcOrd="5" destOrd="0" presId="urn:microsoft.com/office/officeart/2005/8/layout/vList5"/>
    <dgm:cxn modelId="{9E5AE971-B647-4A64-970E-0DBC67B2F64E}" type="presParOf" srcId="{3F1FBD5C-CE79-4EDE-B970-25AB30631C0D}" destId="{A2BEDCEC-C10A-4455-9F57-47F87657E50C}" srcOrd="6" destOrd="0" presId="urn:microsoft.com/office/officeart/2005/8/layout/vList5"/>
    <dgm:cxn modelId="{B9A259BB-2C12-47C9-AED5-FB8B4B4C3EC5}" type="presParOf" srcId="{A2BEDCEC-C10A-4455-9F57-47F87657E50C}" destId="{E7FA3261-77A0-4514-A66B-CE6455002431}" srcOrd="0" destOrd="0" presId="urn:microsoft.com/office/officeart/2005/8/layout/vList5"/>
    <dgm:cxn modelId="{BBBC9594-D57F-4B36-94A9-38C487B8F0CE}" type="presParOf" srcId="{A2BEDCEC-C10A-4455-9F57-47F87657E50C}" destId="{BDB9CE23-94B6-4BB1-951C-7D3D6993DF06}" srcOrd="1" destOrd="0" presId="urn:microsoft.com/office/officeart/2005/8/layout/vList5"/>
    <dgm:cxn modelId="{DC44358C-0D51-4547-8969-515552000A1F}" type="presParOf" srcId="{3F1FBD5C-CE79-4EDE-B970-25AB30631C0D}" destId="{EFCE958B-76AD-43CE-B301-5CB5B6F61698}" srcOrd="7" destOrd="0" presId="urn:microsoft.com/office/officeart/2005/8/layout/vList5"/>
    <dgm:cxn modelId="{BD97F15D-3704-474E-93FD-54D6AA4C62D8}" type="presParOf" srcId="{3F1FBD5C-CE79-4EDE-B970-25AB30631C0D}" destId="{052FC8F7-81F8-4CB9-A5E6-1CC6756F80C9}" srcOrd="8" destOrd="0" presId="urn:microsoft.com/office/officeart/2005/8/layout/vList5"/>
    <dgm:cxn modelId="{C5FD4A13-2077-4DD5-BDBF-E958CCA8FC5E}" type="presParOf" srcId="{052FC8F7-81F8-4CB9-A5E6-1CC6756F80C9}" destId="{E394107B-7D15-479F-AA97-BC4BBD1A2AC1}" srcOrd="0" destOrd="0" presId="urn:microsoft.com/office/officeart/2005/8/layout/vList5"/>
    <dgm:cxn modelId="{C48105BB-D5A8-454D-BC21-CD498C883D8A}" type="presParOf" srcId="{052FC8F7-81F8-4CB9-A5E6-1CC6756F80C9}" destId="{AA81851B-0120-4DC4-8BA0-05B88C2CBA3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01F88D-12B5-4497-A3BC-9229D0AA1B0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E7C606F-DCAA-469E-AE34-BBD99477B522}">
      <dgm:prSet phldrT="[Text]"/>
      <dgm:spPr/>
      <dgm:t>
        <a:bodyPr/>
        <a:lstStyle/>
        <a:p>
          <a:r>
            <a:rPr lang="en-US" dirty="0"/>
            <a:t>Dataset</a:t>
          </a:r>
        </a:p>
      </dgm:t>
    </dgm:pt>
    <dgm:pt modelId="{FADF64A2-D2F5-4B36-8DF4-86E2C5DF0DF8}" type="parTrans" cxnId="{1E55BF6E-227E-4D9D-8769-3BF3F8D01CA8}">
      <dgm:prSet/>
      <dgm:spPr/>
      <dgm:t>
        <a:bodyPr/>
        <a:lstStyle/>
        <a:p>
          <a:endParaRPr lang="en-US"/>
        </a:p>
      </dgm:t>
    </dgm:pt>
    <dgm:pt modelId="{6B7B2986-7883-4643-BBDB-FCA8CC8DFF33}" type="sibTrans" cxnId="{1E55BF6E-227E-4D9D-8769-3BF3F8D01CA8}">
      <dgm:prSet/>
      <dgm:spPr/>
      <dgm:t>
        <a:bodyPr/>
        <a:lstStyle/>
        <a:p>
          <a:endParaRPr lang="en-US"/>
        </a:p>
      </dgm:t>
    </dgm:pt>
    <dgm:pt modelId="{85355856-B5CF-49F8-8478-7EB8776D4B6A}">
      <dgm:prSet phldrT="[Text]" custT="1"/>
      <dgm:spPr/>
      <dgm:t>
        <a:bodyPr/>
        <a:lstStyle/>
        <a:p>
          <a:r>
            <a:rPr lang="en-GB" sz="1600" dirty="0"/>
            <a:t>Our dataset has only 2000 sentences. To make a stable model we need more data for this sarcasm classification task. Hence, in future work we should focus on expending the dataset with Hinglish text.</a:t>
          </a:r>
          <a:endParaRPr lang="en-US" sz="1600" dirty="0"/>
        </a:p>
      </dgm:t>
    </dgm:pt>
    <dgm:pt modelId="{4788F5E2-1BF6-4FB2-AEE5-4AC37CB0FC9C}" type="parTrans" cxnId="{E8D575BC-86AA-4CD2-B1F6-C7A2FC4A9698}">
      <dgm:prSet/>
      <dgm:spPr/>
      <dgm:t>
        <a:bodyPr/>
        <a:lstStyle/>
        <a:p>
          <a:endParaRPr lang="en-US"/>
        </a:p>
      </dgm:t>
    </dgm:pt>
    <dgm:pt modelId="{761F5BED-DAC5-4AC9-A4B6-CD3DF49070F8}" type="sibTrans" cxnId="{E8D575BC-86AA-4CD2-B1F6-C7A2FC4A9698}">
      <dgm:prSet/>
      <dgm:spPr/>
      <dgm:t>
        <a:bodyPr/>
        <a:lstStyle/>
        <a:p>
          <a:endParaRPr lang="en-US"/>
        </a:p>
      </dgm:t>
    </dgm:pt>
    <dgm:pt modelId="{1DE20F54-6821-43D9-98FD-0D6B2134785B}">
      <dgm:prSet phldrT="[Text]"/>
      <dgm:spPr/>
      <dgm:t>
        <a:bodyPr/>
        <a:lstStyle/>
        <a:p>
          <a:r>
            <a:rPr lang="en-US" dirty="0"/>
            <a:t>Classifier &amp; Task Transfer</a:t>
          </a:r>
        </a:p>
      </dgm:t>
    </dgm:pt>
    <dgm:pt modelId="{DF9A2FDE-E194-42C0-A02D-D069FDD42292}" type="parTrans" cxnId="{2805FD23-0C2B-4CAC-99E3-C9992D90CAD5}">
      <dgm:prSet/>
      <dgm:spPr/>
      <dgm:t>
        <a:bodyPr/>
        <a:lstStyle/>
        <a:p>
          <a:endParaRPr lang="en-US"/>
        </a:p>
      </dgm:t>
    </dgm:pt>
    <dgm:pt modelId="{970FE884-7CB1-4364-8076-48565E5F00C5}" type="sibTrans" cxnId="{2805FD23-0C2B-4CAC-99E3-C9992D90CAD5}">
      <dgm:prSet/>
      <dgm:spPr/>
      <dgm:t>
        <a:bodyPr/>
        <a:lstStyle/>
        <a:p>
          <a:endParaRPr lang="en-US"/>
        </a:p>
      </dgm:t>
    </dgm:pt>
    <dgm:pt modelId="{C72E9AA0-1F3F-4F3B-AB06-7C35BE7AA2E9}">
      <dgm:prSet phldrT="[Text]" custT="1"/>
      <dgm:spPr/>
      <dgm:t>
        <a:bodyPr/>
        <a:lstStyle/>
        <a:p>
          <a:r>
            <a:rPr lang="en-US" sz="1600" dirty="0"/>
            <a:t>NB &amp; SVM are good classifier provided good embedding is chosen</a:t>
          </a:r>
        </a:p>
      </dgm:t>
    </dgm:pt>
    <dgm:pt modelId="{2C1C2A5C-8973-46EF-8D46-48DE24B14210}" type="parTrans" cxnId="{56C29030-2242-45E6-AC98-9370AABE5904}">
      <dgm:prSet/>
      <dgm:spPr/>
      <dgm:t>
        <a:bodyPr/>
        <a:lstStyle/>
        <a:p>
          <a:endParaRPr lang="en-US"/>
        </a:p>
      </dgm:t>
    </dgm:pt>
    <dgm:pt modelId="{F23B992E-47C7-4D52-8514-06016101D425}" type="sibTrans" cxnId="{56C29030-2242-45E6-AC98-9370AABE5904}">
      <dgm:prSet/>
      <dgm:spPr/>
      <dgm:t>
        <a:bodyPr/>
        <a:lstStyle/>
        <a:p>
          <a:endParaRPr lang="en-US"/>
        </a:p>
      </dgm:t>
    </dgm:pt>
    <dgm:pt modelId="{A360C0EB-1294-4E6D-9F34-583AFD8ABC7E}">
      <dgm:prSet phldrT="[Text]" custT="1"/>
      <dgm:spPr/>
      <dgm:t>
        <a:bodyPr/>
        <a:lstStyle/>
        <a:p>
          <a:r>
            <a:rPr lang="en-US" sz="1600" dirty="0"/>
            <a:t>Task transfer yields good results when </a:t>
          </a:r>
          <a:r>
            <a:rPr lang="en-US" sz="1600" dirty="0" err="1"/>
            <a:t>fastTextWiki</a:t>
          </a:r>
          <a:r>
            <a:rPr lang="en-US" sz="1600" dirty="0"/>
            <a:t> or </a:t>
          </a:r>
          <a:r>
            <a:rPr lang="en-US" sz="1600" dirty="0" err="1"/>
            <a:t>IndicFT</a:t>
          </a:r>
          <a:r>
            <a:rPr lang="en-US" sz="1600" dirty="0"/>
            <a:t> or </a:t>
          </a:r>
          <a:r>
            <a:rPr lang="en-US" sz="1600" dirty="0" err="1"/>
            <a:t>mBERT</a:t>
          </a:r>
          <a:r>
            <a:rPr lang="en-US" sz="1600" dirty="0"/>
            <a:t> (</a:t>
          </a:r>
          <a:r>
            <a:rPr lang="en-US" sz="1600" dirty="0" err="1"/>
            <a:t>pytorch</a:t>
          </a:r>
          <a:r>
            <a:rPr lang="en-US" sz="1600" dirty="0"/>
            <a:t>) models are used</a:t>
          </a:r>
        </a:p>
      </dgm:t>
    </dgm:pt>
    <dgm:pt modelId="{CDA85A25-2D3B-44FF-9A76-81C03F350845}" type="parTrans" cxnId="{06DE203D-8D6B-4717-9F5F-B73D432A16BE}">
      <dgm:prSet/>
      <dgm:spPr/>
      <dgm:t>
        <a:bodyPr/>
        <a:lstStyle/>
        <a:p>
          <a:endParaRPr lang="en-US"/>
        </a:p>
      </dgm:t>
    </dgm:pt>
    <dgm:pt modelId="{3698FE3A-E559-45C0-8477-7E4200AEF5D6}" type="sibTrans" cxnId="{06DE203D-8D6B-4717-9F5F-B73D432A16BE}">
      <dgm:prSet/>
      <dgm:spPr/>
      <dgm:t>
        <a:bodyPr/>
        <a:lstStyle/>
        <a:p>
          <a:endParaRPr lang="en-US"/>
        </a:p>
      </dgm:t>
    </dgm:pt>
    <dgm:pt modelId="{3E4346E8-80DE-4E44-9F1B-A60572DF9FA6}">
      <dgm:prSet phldrT="[Text]"/>
      <dgm:spPr/>
      <dgm:t>
        <a:bodyPr/>
        <a:lstStyle/>
        <a:p>
          <a:r>
            <a:rPr lang="en-US" dirty="0"/>
            <a:t>Embedding</a:t>
          </a:r>
        </a:p>
      </dgm:t>
    </dgm:pt>
    <dgm:pt modelId="{AA590FF1-30A1-4675-97A5-D28C10E5CA22}" type="parTrans" cxnId="{4EB1194E-1254-4F3B-B269-23378A888DAF}">
      <dgm:prSet/>
      <dgm:spPr/>
      <dgm:t>
        <a:bodyPr/>
        <a:lstStyle/>
        <a:p>
          <a:endParaRPr lang="en-US"/>
        </a:p>
      </dgm:t>
    </dgm:pt>
    <dgm:pt modelId="{44EC7597-CF15-4C73-897F-4387E553B7C6}" type="sibTrans" cxnId="{4EB1194E-1254-4F3B-B269-23378A888DAF}">
      <dgm:prSet/>
      <dgm:spPr/>
      <dgm:t>
        <a:bodyPr/>
        <a:lstStyle/>
        <a:p>
          <a:endParaRPr lang="en-US"/>
        </a:p>
      </dgm:t>
    </dgm:pt>
    <dgm:pt modelId="{BFECEE7D-180C-4B9E-A19F-0E057E99DA47}">
      <dgm:prSet phldrT="[Text]" custT="1"/>
      <dgm:spPr/>
      <dgm:t>
        <a:bodyPr/>
        <a:lstStyle/>
        <a:p>
          <a:r>
            <a:rPr lang="en-GB" sz="1600" dirty="0"/>
            <a:t>We used </a:t>
          </a:r>
          <a:r>
            <a:rPr lang="en-GB" sz="1600" dirty="0" err="1"/>
            <a:t>mBERT</a:t>
          </a:r>
          <a:r>
            <a:rPr lang="en-GB" sz="1600" dirty="0"/>
            <a:t>, </a:t>
          </a:r>
          <a:r>
            <a:rPr lang="en-GB" sz="1600" dirty="0" err="1"/>
            <a:t>fastTextWiki</a:t>
          </a:r>
          <a:r>
            <a:rPr lang="en-GB" sz="1600" dirty="0"/>
            <a:t>, </a:t>
          </a:r>
          <a:r>
            <a:rPr lang="en-GB" sz="1600" dirty="0" err="1"/>
            <a:t>IndicFT</a:t>
          </a:r>
          <a:r>
            <a:rPr lang="en-GB" sz="1600" dirty="0"/>
            <a:t> and </a:t>
          </a:r>
          <a:r>
            <a:rPr lang="en-GB" sz="1600" dirty="0" err="1"/>
            <a:t>IndicBERT</a:t>
          </a:r>
          <a:r>
            <a:rPr lang="en-GB" sz="1600" dirty="0"/>
            <a:t> models to finetune and transfer embedding. These embeddings are Hindi based but we need to develop Hinglish based embedding from scratch</a:t>
          </a:r>
          <a:endParaRPr lang="en-US" sz="1600" dirty="0"/>
        </a:p>
      </dgm:t>
    </dgm:pt>
    <dgm:pt modelId="{B943925D-56EA-4541-BCD6-06AA8C80096B}" type="parTrans" cxnId="{BA5E64FC-2FCD-4A29-8433-955833BEA222}">
      <dgm:prSet/>
      <dgm:spPr/>
      <dgm:t>
        <a:bodyPr/>
        <a:lstStyle/>
        <a:p>
          <a:endParaRPr lang="en-US"/>
        </a:p>
      </dgm:t>
    </dgm:pt>
    <dgm:pt modelId="{2434053F-C22F-462C-A599-024F301409A3}" type="sibTrans" cxnId="{BA5E64FC-2FCD-4A29-8433-955833BEA222}">
      <dgm:prSet/>
      <dgm:spPr/>
      <dgm:t>
        <a:bodyPr/>
        <a:lstStyle/>
        <a:p>
          <a:endParaRPr lang="en-US"/>
        </a:p>
      </dgm:t>
    </dgm:pt>
    <dgm:pt modelId="{E5E8ECC3-1A5B-44BC-B11D-23C1AB66BD2A}">
      <dgm:prSet phldrT="[Text]"/>
      <dgm:spPr/>
      <dgm:t>
        <a:bodyPr/>
        <a:lstStyle/>
        <a:p>
          <a:r>
            <a:rPr lang="en-US" dirty="0"/>
            <a:t>Transliteration</a:t>
          </a:r>
        </a:p>
      </dgm:t>
    </dgm:pt>
    <dgm:pt modelId="{18E7D4E7-7D0B-4C53-8C82-18E2FC8292EB}" type="parTrans" cxnId="{34C80186-7DC8-4643-91E2-907C2D67666C}">
      <dgm:prSet/>
      <dgm:spPr/>
      <dgm:t>
        <a:bodyPr/>
        <a:lstStyle/>
        <a:p>
          <a:endParaRPr lang="en-US"/>
        </a:p>
      </dgm:t>
    </dgm:pt>
    <dgm:pt modelId="{9291D200-25EB-4345-87E4-3E904C3E7645}" type="sibTrans" cxnId="{34C80186-7DC8-4643-91E2-907C2D67666C}">
      <dgm:prSet/>
      <dgm:spPr/>
      <dgm:t>
        <a:bodyPr/>
        <a:lstStyle/>
        <a:p>
          <a:endParaRPr lang="en-US"/>
        </a:p>
      </dgm:t>
    </dgm:pt>
    <dgm:pt modelId="{24469746-AA41-4E1C-8EC0-30154AED0520}">
      <dgm:prSet phldrT="[Text]" custT="1"/>
      <dgm:spPr/>
      <dgm:t>
        <a:bodyPr/>
        <a:lstStyle/>
        <a:p>
          <a:r>
            <a:rPr lang="en-GB" sz="1600" b="0" dirty="0"/>
            <a:t>Before we start fine tuning our model using Embedding transfer techniques, we should transliterate all text in Devanagari script. Hindi/Non-English word in Roman script words and English words in Roman should be transliterated into Devanagari</a:t>
          </a:r>
          <a:endParaRPr lang="en-US" sz="1600" b="0" dirty="0"/>
        </a:p>
      </dgm:t>
    </dgm:pt>
    <dgm:pt modelId="{DF740296-1BFA-48AD-BAF3-237B672D6E2F}" type="parTrans" cxnId="{7E489867-39AA-4EA4-8759-D829558DD05E}">
      <dgm:prSet/>
      <dgm:spPr/>
      <dgm:t>
        <a:bodyPr/>
        <a:lstStyle/>
        <a:p>
          <a:endParaRPr lang="en-US"/>
        </a:p>
      </dgm:t>
    </dgm:pt>
    <dgm:pt modelId="{0FE3854C-F6BE-4A56-9020-820FBFAED07C}" type="sibTrans" cxnId="{7E489867-39AA-4EA4-8759-D829558DD05E}">
      <dgm:prSet/>
      <dgm:spPr/>
      <dgm:t>
        <a:bodyPr/>
        <a:lstStyle/>
        <a:p>
          <a:endParaRPr lang="en-US"/>
        </a:p>
      </dgm:t>
    </dgm:pt>
    <dgm:pt modelId="{7B04EA84-B110-43B7-9467-07059C898EFE}">
      <dgm:prSet phldrT="[Text]" custT="1"/>
      <dgm:spPr/>
      <dgm:t>
        <a:bodyPr/>
        <a:lstStyle/>
        <a:p>
          <a:r>
            <a:rPr lang="en-US" sz="1600" dirty="0"/>
            <a:t>We should try other transformers like GPT</a:t>
          </a:r>
        </a:p>
      </dgm:t>
    </dgm:pt>
    <dgm:pt modelId="{26BACDFA-3BEE-4332-A488-85EBF1A99168}" type="parTrans" cxnId="{C0BC1673-13A9-4ABD-BB19-6B5490CE4E83}">
      <dgm:prSet/>
      <dgm:spPr/>
      <dgm:t>
        <a:bodyPr/>
        <a:lstStyle/>
        <a:p>
          <a:endParaRPr lang="en-US"/>
        </a:p>
      </dgm:t>
    </dgm:pt>
    <dgm:pt modelId="{B13FD99F-B463-4089-9B80-1574BB50B063}" type="sibTrans" cxnId="{C0BC1673-13A9-4ABD-BB19-6B5490CE4E83}">
      <dgm:prSet/>
      <dgm:spPr/>
      <dgm:t>
        <a:bodyPr/>
        <a:lstStyle/>
        <a:p>
          <a:endParaRPr lang="en-US"/>
        </a:p>
      </dgm:t>
    </dgm:pt>
    <dgm:pt modelId="{C49B856D-9E14-4C67-988A-D3280B27C57C}" type="pres">
      <dgm:prSet presAssocID="{D901F88D-12B5-4497-A3BC-9229D0AA1B05}" presName="Name0" presStyleCnt="0">
        <dgm:presLayoutVars>
          <dgm:dir/>
          <dgm:animLvl val="lvl"/>
          <dgm:resizeHandles val="exact"/>
        </dgm:presLayoutVars>
      </dgm:prSet>
      <dgm:spPr/>
    </dgm:pt>
    <dgm:pt modelId="{89568036-91CC-472A-A185-E2E9A38E67DB}" type="pres">
      <dgm:prSet presAssocID="{3E7C606F-DCAA-469E-AE34-BBD99477B522}" presName="linNode" presStyleCnt="0"/>
      <dgm:spPr/>
    </dgm:pt>
    <dgm:pt modelId="{E3C8B752-AEE1-46D9-8629-6B90F89D1060}" type="pres">
      <dgm:prSet presAssocID="{3E7C606F-DCAA-469E-AE34-BBD99477B522}" presName="parentText" presStyleLbl="node1" presStyleIdx="0" presStyleCnt="4" custScaleX="52470" custLinFactNeighborX="-12460" custLinFactNeighborY="2261">
        <dgm:presLayoutVars>
          <dgm:chMax val="1"/>
          <dgm:bulletEnabled val="1"/>
        </dgm:presLayoutVars>
      </dgm:prSet>
      <dgm:spPr/>
    </dgm:pt>
    <dgm:pt modelId="{D6A7D5F4-69BD-4CC0-BEC2-4AC6771ABFCE}" type="pres">
      <dgm:prSet presAssocID="{3E7C606F-DCAA-469E-AE34-BBD99477B522}" presName="descendantText" presStyleLbl="alignAccFollowNode1" presStyleIdx="0" presStyleCnt="4" custScaleX="119358">
        <dgm:presLayoutVars>
          <dgm:bulletEnabled val="1"/>
        </dgm:presLayoutVars>
      </dgm:prSet>
      <dgm:spPr/>
    </dgm:pt>
    <dgm:pt modelId="{46FD761E-70CB-4B80-9131-E8DF5BDEA182}" type="pres">
      <dgm:prSet presAssocID="{6B7B2986-7883-4643-BBDB-FCA8CC8DFF33}" presName="sp" presStyleCnt="0"/>
      <dgm:spPr/>
    </dgm:pt>
    <dgm:pt modelId="{7CCC5CF6-D07D-4BA9-875C-D92E76D8D927}" type="pres">
      <dgm:prSet presAssocID="{1DE20F54-6821-43D9-98FD-0D6B2134785B}" presName="linNode" presStyleCnt="0"/>
      <dgm:spPr/>
    </dgm:pt>
    <dgm:pt modelId="{5FF4E2D0-027C-413E-81C8-CA0075497497}" type="pres">
      <dgm:prSet presAssocID="{1DE20F54-6821-43D9-98FD-0D6B2134785B}" presName="parentText" presStyleLbl="node1" presStyleIdx="1" presStyleCnt="4" custScaleX="52470" custLinFactNeighborX="-12460" custLinFactNeighborY="2261">
        <dgm:presLayoutVars>
          <dgm:chMax val="1"/>
          <dgm:bulletEnabled val="1"/>
        </dgm:presLayoutVars>
      </dgm:prSet>
      <dgm:spPr/>
    </dgm:pt>
    <dgm:pt modelId="{F71B85EA-A53F-45E9-BB4C-6B2066FFB92A}" type="pres">
      <dgm:prSet presAssocID="{1DE20F54-6821-43D9-98FD-0D6B2134785B}" presName="descendantText" presStyleLbl="alignAccFollowNode1" presStyleIdx="1" presStyleCnt="4" custScaleX="119358">
        <dgm:presLayoutVars>
          <dgm:bulletEnabled val="1"/>
        </dgm:presLayoutVars>
      </dgm:prSet>
      <dgm:spPr/>
    </dgm:pt>
    <dgm:pt modelId="{8747A6B8-2672-41C3-AE86-9C6C0B801E17}" type="pres">
      <dgm:prSet presAssocID="{970FE884-7CB1-4364-8076-48565E5F00C5}" presName="sp" presStyleCnt="0"/>
      <dgm:spPr/>
    </dgm:pt>
    <dgm:pt modelId="{14A5FB11-86E0-4867-AA4B-93FF9B06EF6E}" type="pres">
      <dgm:prSet presAssocID="{3E4346E8-80DE-4E44-9F1B-A60572DF9FA6}" presName="linNode" presStyleCnt="0"/>
      <dgm:spPr/>
    </dgm:pt>
    <dgm:pt modelId="{65F86433-7C3B-4B70-9D31-E2147C4B7830}" type="pres">
      <dgm:prSet presAssocID="{3E4346E8-80DE-4E44-9F1B-A60572DF9FA6}" presName="parentText" presStyleLbl="node1" presStyleIdx="2" presStyleCnt="4" custScaleX="52470" custLinFactNeighborX="-12460" custLinFactNeighborY="2261">
        <dgm:presLayoutVars>
          <dgm:chMax val="1"/>
          <dgm:bulletEnabled val="1"/>
        </dgm:presLayoutVars>
      </dgm:prSet>
      <dgm:spPr/>
    </dgm:pt>
    <dgm:pt modelId="{D7E0D888-C80F-41EE-BCD3-78B57751519E}" type="pres">
      <dgm:prSet presAssocID="{3E4346E8-80DE-4E44-9F1B-A60572DF9FA6}" presName="descendantText" presStyleLbl="alignAccFollowNode1" presStyleIdx="2" presStyleCnt="4" custScaleX="119358">
        <dgm:presLayoutVars>
          <dgm:bulletEnabled val="1"/>
        </dgm:presLayoutVars>
      </dgm:prSet>
      <dgm:spPr/>
    </dgm:pt>
    <dgm:pt modelId="{AE48741D-88D9-4586-819B-BFC2AC89FF9B}" type="pres">
      <dgm:prSet presAssocID="{44EC7597-CF15-4C73-897F-4387E553B7C6}" presName="sp" presStyleCnt="0"/>
      <dgm:spPr/>
    </dgm:pt>
    <dgm:pt modelId="{CCB455D3-ED29-47C4-B864-5907256E33F3}" type="pres">
      <dgm:prSet presAssocID="{E5E8ECC3-1A5B-44BC-B11D-23C1AB66BD2A}" presName="linNode" presStyleCnt="0"/>
      <dgm:spPr/>
    </dgm:pt>
    <dgm:pt modelId="{7B30AB8E-ACA0-430B-BE51-231ED4CD24E8}" type="pres">
      <dgm:prSet presAssocID="{E5E8ECC3-1A5B-44BC-B11D-23C1AB66BD2A}" presName="parentText" presStyleLbl="node1" presStyleIdx="3" presStyleCnt="4" custScaleX="52470" custLinFactNeighborX="-22152" custLinFactNeighborY="2261">
        <dgm:presLayoutVars>
          <dgm:chMax val="1"/>
          <dgm:bulletEnabled val="1"/>
        </dgm:presLayoutVars>
      </dgm:prSet>
      <dgm:spPr/>
    </dgm:pt>
    <dgm:pt modelId="{5B567AF0-CE26-48AD-9119-24638BE0E7E5}" type="pres">
      <dgm:prSet presAssocID="{E5E8ECC3-1A5B-44BC-B11D-23C1AB66BD2A}" presName="descendantText" presStyleLbl="alignAccFollowNode1" presStyleIdx="3" presStyleCnt="4" custScaleX="119358">
        <dgm:presLayoutVars>
          <dgm:bulletEnabled val="1"/>
        </dgm:presLayoutVars>
      </dgm:prSet>
      <dgm:spPr/>
    </dgm:pt>
  </dgm:ptLst>
  <dgm:cxnLst>
    <dgm:cxn modelId="{E0535B0A-69F3-4EDC-A975-14BE130800CB}" type="presOf" srcId="{7B04EA84-B110-43B7-9467-07059C898EFE}" destId="{F71B85EA-A53F-45E9-BB4C-6B2066FFB92A}" srcOrd="0" destOrd="2" presId="urn:microsoft.com/office/officeart/2005/8/layout/vList5"/>
    <dgm:cxn modelId="{589F1E0B-4BAA-4372-908C-865A0AE05F9B}" type="presOf" srcId="{C72E9AA0-1F3F-4F3B-AB06-7C35BE7AA2E9}" destId="{F71B85EA-A53F-45E9-BB4C-6B2066FFB92A}" srcOrd="0" destOrd="0" presId="urn:microsoft.com/office/officeart/2005/8/layout/vList5"/>
    <dgm:cxn modelId="{2805FD23-0C2B-4CAC-99E3-C9992D90CAD5}" srcId="{D901F88D-12B5-4497-A3BC-9229D0AA1B05}" destId="{1DE20F54-6821-43D9-98FD-0D6B2134785B}" srcOrd="1" destOrd="0" parTransId="{DF9A2FDE-E194-42C0-A02D-D069FDD42292}" sibTransId="{970FE884-7CB1-4364-8076-48565E5F00C5}"/>
    <dgm:cxn modelId="{56C29030-2242-45E6-AC98-9370AABE5904}" srcId="{1DE20F54-6821-43D9-98FD-0D6B2134785B}" destId="{C72E9AA0-1F3F-4F3B-AB06-7C35BE7AA2E9}" srcOrd="0" destOrd="0" parTransId="{2C1C2A5C-8973-46EF-8D46-48DE24B14210}" sibTransId="{F23B992E-47C7-4D52-8514-06016101D425}"/>
    <dgm:cxn modelId="{06DE203D-8D6B-4717-9F5F-B73D432A16BE}" srcId="{1DE20F54-6821-43D9-98FD-0D6B2134785B}" destId="{A360C0EB-1294-4E6D-9F34-583AFD8ABC7E}" srcOrd="1" destOrd="0" parTransId="{CDA85A25-2D3B-44FF-9A76-81C03F350845}" sibTransId="{3698FE3A-E559-45C0-8477-7E4200AEF5D6}"/>
    <dgm:cxn modelId="{7E489867-39AA-4EA4-8759-D829558DD05E}" srcId="{E5E8ECC3-1A5B-44BC-B11D-23C1AB66BD2A}" destId="{24469746-AA41-4E1C-8EC0-30154AED0520}" srcOrd="0" destOrd="0" parTransId="{DF740296-1BFA-48AD-BAF3-237B672D6E2F}" sibTransId="{0FE3854C-F6BE-4A56-9020-820FBFAED07C}"/>
    <dgm:cxn modelId="{4EB1194E-1254-4F3B-B269-23378A888DAF}" srcId="{D901F88D-12B5-4497-A3BC-9229D0AA1B05}" destId="{3E4346E8-80DE-4E44-9F1B-A60572DF9FA6}" srcOrd="2" destOrd="0" parTransId="{AA590FF1-30A1-4675-97A5-D28C10E5CA22}" sibTransId="{44EC7597-CF15-4C73-897F-4387E553B7C6}"/>
    <dgm:cxn modelId="{1E55BF6E-227E-4D9D-8769-3BF3F8D01CA8}" srcId="{D901F88D-12B5-4497-A3BC-9229D0AA1B05}" destId="{3E7C606F-DCAA-469E-AE34-BBD99477B522}" srcOrd="0" destOrd="0" parTransId="{FADF64A2-D2F5-4B36-8DF4-86E2C5DF0DF8}" sibTransId="{6B7B2986-7883-4643-BBDB-FCA8CC8DFF33}"/>
    <dgm:cxn modelId="{C0BC1673-13A9-4ABD-BB19-6B5490CE4E83}" srcId="{1DE20F54-6821-43D9-98FD-0D6B2134785B}" destId="{7B04EA84-B110-43B7-9467-07059C898EFE}" srcOrd="2" destOrd="0" parTransId="{26BACDFA-3BEE-4332-A488-85EBF1A99168}" sibTransId="{B13FD99F-B463-4089-9B80-1574BB50B063}"/>
    <dgm:cxn modelId="{21B50777-567D-40A9-BE2F-382EECAF7FFE}" type="presOf" srcId="{A360C0EB-1294-4E6D-9F34-583AFD8ABC7E}" destId="{F71B85EA-A53F-45E9-BB4C-6B2066FFB92A}" srcOrd="0" destOrd="1" presId="urn:microsoft.com/office/officeart/2005/8/layout/vList5"/>
    <dgm:cxn modelId="{BDB35B77-734C-4E9F-9480-691412B3A8FC}" type="presOf" srcId="{3E7C606F-DCAA-469E-AE34-BBD99477B522}" destId="{E3C8B752-AEE1-46D9-8629-6B90F89D1060}" srcOrd="0" destOrd="0" presId="urn:microsoft.com/office/officeart/2005/8/layout/vList5"/>
    <dgm:cxn modelId="{9BD2C277-D412-4268-B43C-12911F1042BD}" type="presOf" srcId="{24469746-AA41-4E1C-8EC0-30154AED0520}" destId="{5B567AF0-CE26-48AD-9119-24638BE0E7E5}" srcOrd="0" destOrd="0" presId="urn:microsoft.com/office/officeart/2005/8/layout/vList5"/>
    <dgm:cxn modelId="{A24DD382-F9FB-42A4-953B-C73E42329B40}" type="presOf" srcId="{85355856-B5CF-49F8-8478-7EB8776D4B6A}" destId="{D6A7D5F4-69BD-4CC0-BEC2-4AC6771ABFCE}" srcOrd="0" destOrd="0" presId="urn:microsoft.com/office/officeart/2005/8/layout/vList5"/>
    <dgm:cxn modelId="{34C80186-7DC8-4643-91E2-907C2D67666C}" srcId="{D901F88D-12B5-4497-A3BC-9229D0AA1B05}" destId="{E5E8ECC3-1A5B-44BC-B11D-23C1AB66BD2A}" srcOrd="3" destOrd="0" parTransId="{18E7D4E7-7D0B-4C53-8C82-18E2FC8292EB}" sibTransId="{9291D200-25EB-4345-87E4-3E904C3E7645}"/>
    <dgm:cxn modelId="{9EB4FC90-7746-4ED2-BE72-89D19A7825ED}" type="presOf" srcId="{E5E8ECC3-1A5B-44BC-B11D-23C1AB66BD2A}" destId="{7B30AB8E-ACA0-430B-BE51-231ED4CD24E8}" srcOrd="0" destOrd="0" presId="urn:microsoft.com/office/officeart/2005/8/layout/vList5"/>
    <dgm:cxn modelId="{75B99E96-8CDA-44B1-9B22-A55B075AAD47}" type="presOf" srcId="{D901F88D-12B5-4497-A3BC-9229D0AA1B05}" destId="{C49B856D-9E14-4C67-988A-D3280B27C57C}" srcOrd="0" destOrd="0" presId="urn:microsoft.com/office/officeart/2005/8/layout/vList5"/>
    <dgm:cxn modelId="{70119CB4-0FFD-48F5-8C06-F7CAFB5DF24E}" type="presOf" srcId="{BFECEE7D-180C-4B9E-A19F-0E057E99DA47}" destId="{D7E0D888-C80F-41EE-BCD3-78B57751519E}" srcOrd="0" destOrd="0" presId="urn:microsoft.com/office/officeart/2005/8/layout/vList5"/>
    <dgm:cxn modelId="{90DC31B9-F805-4855-8DEB-26C6AA548083}" type="presOf" srcId="{3E4346E8-80DE-4E44-9F1B-A60572DF9FA6}" destId="{65F86433-7C3B-4B70-9D31-E2147C4B7830}" srcOrd="0" destOrd="0" presId="urn:microsoft.com/office/officeart/2005/8/layout/vList5"/>
    <dgm:cxn modelId="{E8D575BC-86AA-4CD2-B1F6-C7A2FC4A9698}" srcId="{3E7C606F-DCAA-469E-AE34-BBD99477B522}" destId="{85355856-B5CF-49F8-8478-7EB8776D4B6A}" srcOrd="0" destOrd="0" parTransId="{4788F5E2-1BF6-4FB2-AEE5-4AC37CB0FC9C}" sibTransId="{761F5BED-DAC5-4AC9-A4B6-CD3DF49070F8}"/>
    <dgm:cxn modelId="{E22782C9-1D6B-4A50-89CE-BE66CB35ED48}" type="presOf" srcId="{1DE20F54-6821-43D9-98FD-0D6B2134785B}" destId="{5FF4E2D0-027C-413E-81C8-CA0075497497}" srcOrd="0" destOrd="0" presId="urn:microsoft.com/office/officeart/2005/8/layout/vList5"/>
    <dgm:cxn modelId="{BA5E64FC-2FCD-4A29-8433-955833BEA222}" srcId="{3E4346E8-80DE-4E44-9F1B-A60572DF9FA6}" destId="{BFECEE7D-180C-4B9E-A19F-0E057E99DA47}" srcOrd="0" destOrd="0" parTransId="{B943925D-56EA-4541-BCD6-06AA8C80096B}" sibTransId="{2434053F-C22F-462C-A599-024F301409A3}"/>
    <dgm:cxn modelId="{4A469DF7-AAB2-4D5B-A392-75C1A31620C3}" type="presParOf" srcId="{C49B856D-9E14-4C67-988A-D3280B27C57C}" destId="{89568036-91CC-472A-A185-E2E9A38E67DB}" srcOrd="0" destOrd="0" presId="urn:microsoft.com/office/officeart/2005/8/layout/vList5"/>
    <dgm:cxn modelId="{3A1FC602-D3EC-4D3F-AF06-DB34F3153F46}" type="presParOf" srcId="{89568036-91CC-472A-A185-E2E9A38E67DB}" destId="{E3C8B752-AEE1-46D9-8629-6B90F89D1060}" srcOrd="0" destOrd="0" presId="urn:microsoft.com/office/officeart/2005/8/layout/vList5"/>
    <dgm:cxn modelId="{FB2387BA-CC33-4CB0-AF57-C2A1584E37EF}" type="presParOf" srcId="{89568036-91CC-472A-A185-E2E9A38E67DB}" destId="{D6A7D5F4-69BD-4CC0-BEC2-4AC6771ABFCE}" srcOrd="1" destOrd="0" presId="urn:microsoft.com/office/officeart/2005/8/layout/vList5"/>
    <dgm:cxn modelId="{5E300CD0-750C-4709-90A8-F69412A43DA4}" type="presParOf" srcId="{C49B856D-9E14-4C67-988A-D3280B27C57C}" destId="{46FD761E-70CB-4B80-9131-E8DF5BDEA182}" srcOrd="1" destOrd="0" presId="urn:microsoft.com/office/officeart/2005/8/layout/vList5"/>
    <dgm:cxn modelId="{94BD56F9-C0D8-48C2-A19C-DEB025CA46A2}" type="presParOf" srcId="{C49B856D-9E14-4C67-988A-D3280B27C57C}" destId="{7CCC5CF6-D07D-4BA9-875C-D92E76D8D927}" srcOrd="2" destOrd="0" presId="urn:microsoft.com/office/officeart/2005/8/layout/vList5"/>
    <dgm:cxn modelId="{41FA4016-28F5-4C9B-B76D-73A55701A4E1}" type="presParOf" srcId="{7CCC5CF6-D07D-4BA9-875C-D92E76D8D927}" destId="{5FF4E2D0-027C-413E-81C8-CA0075497497}" srcOrd="0" destOrd="0" presId="urn:microsoft.com/office/officeart/2005/8/layout/vList5"/>
    <dgm:cxn modelId="{CFBE6D17-C0FA-4B26-8AF2-9BFFD14BD270}" type="presParOf" srcId="{7CCC5CF6-D07D-4BA9-875C-D92E76D8D927}" destId="{F71B85EA-A53F-45E9-BB4C-6B2066FFB92A}" srcOrd="1" destOrd="0" presId="urn:microsoft.com/office/officeart/2005/8/layout/vList5"/>
    <dgm:cxn modelId="{9752764B-74E0-42D9-98F7-BFE8CDBBDF74}" type="presParOf" srcId="{C49B856D-9E14-4C67-988A-D3280B27C57C}" destId="{8747A6B8-2672-41C3-AE86-9C6C0B801E17}" srcOrd="3" destOrd="0" presId="urn:microsoft.com/office/officeart/2005/8/layout/vList5"/>
    <dgm:cxn modelId="{013580B8-C1B2-476C-A1E7-5D5741476915}" type="presParOf" srcId="{C49B856D-9E14-4C67-988A-D3280B27C57C}" destId="{14A5FB11-86E0-4867-AA4B-93FF9B06EF6E}" srcOrd="4" destOrd="0" presId="urn:microsoft.com/office/officeart/2005/8/layout/vList5"/>
    <dgm:cxn modelId="{97CD4409-4121-49E9-9E9B-3F3F7B0C1B63}" type="presParOf" srcId="{14A5FB11-86E0-4867-AA4B-93FF9B06EF6E}" destId="{65F86433-7C3B-4B70-9D31-E2147C4B7830}" srcOrd="0" destOrd="0" presId="urn:microsoft.com/office/officeart/2005/8/layout/vList5"/>
    <dgm:cxn modelId="{275B6F8D-A584-42F9-B251-3A89C7227A07}" type="presParOf" srcId="{14A5FB11-86E0-4867-AA4B-93FF9B06EF6E}" destId="{D7E0D888-C80F-41EE-BCD3-78B57751519E}" srcOrd="1" destOrd="0" presId="urn:microsoft.com/office/officeart/2005/8/layout/vList5"/>
    <dgm:cxn modelId="{75055562-7E1F-4786-90A2-83590443C35F}" type="presParOf" srcId="{C49B856D-9E14-4C67-988A-D3280B27C57C}" destId="{AE48741D-88D9-4586-819B-BFC2AC89FF9B}" srcOrd="5" destOrd="0" presId="urn:microsoft.com/office/officeart/2005/8/layout/vList5"/>
    <dgm:cxn modelId="{FBFEED57-5B9B-407F-B949-AD50255D7ACC}" type="presParOf" srcId="{C49B856D-9E14-4C67-988A-D3280B27C57C}" destId="{CCB455D3-ED29-47C4-B864-5907256E33F3}" srcOrd="6" destOrd="0" presId="urn:microsoft.com/office/officeart/2005/8/layout/vList5"/>
    <dgm:cxn modelId="{0D5D9357-8F47-45C5-A3DE-441A300AD607}" type="presParOf" srcId="{CCB455D3-ED29-47C4-B864-5907256E33F3}" destId="{7B30AB8E-ACA0-430B-BE51-231ED4CD24E8}" srcOrd="0" destOrd="0" presId="urn:microsoft.com/office/officeart/2005/8/layout/vList5"/>
    <dgm:cxn modelId="{A490D3D6-2AAB-490C-A40E-44780793B6A9}" type="presParOf" srcId="{CCB455D3-ED29-47C4-B864-5907256E33F3}" destId="{5B567AF0-CE26-48AD-9119-24638BE0E7E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1B353-775E-4C48-BA6B-913BF240DBFB}">
      <dsp:nvSpPr>
        <dsp:cNvPr id="0" name=""/>
        <dsp:cNvSpPr/>
      </dsp:nvSpPr>
      <dsp:spPr>
        <a:xfrm rot="5400000">
          <a:off x="5961489" y="-4003931"/>
          <a:ext cx="1084287" cy="9100423"/>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Digital India program of GOI, recent COVID19 pandemic, youth population, surge in literacy and education, affordable cost of mobile-phone and internet connection are the catalyst to huge content surge in Indian languages.</a:t>
          </a:r>
        </a:p>
        <a:p>
          <a:pPr marL="171450" lvl="1" indent="-171450" algn="l" defTabSz="711200">
            <a:lnSpc>
              <a:spcPct val="90000"/>
            </a:lnSpc>
            <a:spcBef>
              <a:spcPct val="0"/>
            </a:spcBef>
            <a:spcAft>
              <a:spcPct val="15000"/>
            </a:spcAft>
            <a:buChar char="•"/>
          </a:pPr>
          <a:r>
            <a:rPr lang="en-US" sz="1600" kern="1200" dirty="0"/>
            <a:t>People are buying online, consuming service online and giving feedback online.</a:t>
          </a:r>
        </a:p>
      </dsp:txBody>
      <dsp:txXfrm rot="-5400000">
        <a:off x="1953422" y="57067"/>
        <a:ext cx="9047492" cy="978425"/>
      </dsp:txXfrm>
    </dsp:sp>
    <dsp:sp modelId="{20B63BEC-D773-4126-9FC1-F589834E6F6D}">
      <dsp:nvSpPr>
        <dsp:cNvPr id="0" name=""/>
        <dsp:cNvSpPr/>
      </dsp:nvSpPr>
      <dsp:spPr>
        <a:xfrm>
          <a:off x="85685" y="2487"/>
          <a:ext cx="1867736" cy="1087585"/>
        </a:xfrm>
        <a:prstGeom prst="roundRect">
          <a:avLst/>
        </a:prstGeom>
        <a:blipFill rotWithShape="0">
          <a:blip xmlns:r="http://schemas.openxmlformats.org/officeDocument/2006/relationships" r:embed="rId1"/>
          <a:srcRect/>
          <a:stretch>
            <a:fillRect t="-33000" b="-3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marL="0" lvl="0" indent="0" algn="ctr" defTabSz="2444750">
            <a:lnSpc>
              <a:spcPct val="90000"/>
            </a:lnSpc>
            <a:spcBef>
              <a:spcPct val="0"/>
            </a:spcBef>
            <a:spcAft>
              <a:spcPct val="35000"/>
            </a:spcAft>
            <a:buNone/>
          </a:pPr>
          <a:endParaRPr lang="en-US" sz="5500" kern="1200" dirty="0"/>
        </a:p>
      </dsp:txBody>
      <dsp:txXfrm>
        <a:off x="138777" y="55579"/>
        <a:ext cx="1761552" cy="981401"/>
      </dsp:txXfrm>
    </dsp:sp>
    <dsp:sp modelId="{317DED52-E29F-4DF0-AA65-AA2A7D23F588}">
      <dsp:nvSpPr>
        <dsp:cNvPr id="0" name=""/>
        <dsp:cNvSpPr/>
      </dsp:nvSpPr>
      <dsp:spPr>
        <a:xfrm rot="5400000">
          <a:off x="6059602" y="-2861255"/>
          <a:ext cx="779067" cy="9113757"/>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Rise of a new language called Hinglish. This is written in two scripts (Devanagari and Roman) and adopts words from multiple language. Most of the words are taken from Hindi language and written in Devanagari script.</a:t>
          </a:r>
        </a:p>
      </dsp:txBody>
      <dsp:txXfrm rot="-5400000">
        <a:off x="1892258" y="1344120"/>
        <a:ext cx="9075726" cy="703005"/>
      </dsp:txXfrm>
    </dsp:sp>
    <dsp:sp modelId="{8404D563-E617-400F-85E4-1434E9C74272}">
      <dsp:nvSpPr>
        <dsp:cNvPr id="0" name=""/>
        <dsp:cNvSpPr/>
      </dsp:nvSpPr>
      <dsp:spPr>
        <a:xfrm>
          <a:off x="23652" y="1144452"/>
          <a:ext cx="1855904" cy="10875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lgerian" panose="04020705040A02060702" pitchFamily="82" charset="0"/>
            </a:rPr>
            <a:t>Hinglish</a:t>
          </a:r>
        </a:p>
      </dsp:txBody>
      <dsp:txXfrm>
        <a:off x="76744" y="1197544"/>
        <a:ext cx="1749720" cy="981401"/>
      </dsp:txXfrm>
    </dsp:sp>
    <dsp:sp modelId="{5A8D326F-E51A-4524-B018-AB965BE8419D}">
      <dsp:nvSpPr>
        <dsp:cNvPr id="0" name=""/>
        <dsp:cNvSpPr/>
      </dsp:nvSpPr>
      <dsp:spPr>
        <a:xfrm rot="5400000">
          <a:off x="6068599" y="-1720002"/>
          <a:ext cx="870068" cy="9100423"/>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Hindi people population is using this language in their all communication, specially to give feedback and social media communication.</a:t>
          </a:r>
        </a:p>
        <a:p>
          <a:pPr marL="171450" lvl="1" indent="-171450" algn="l" defTabSz="711200">
            <a:lnSpc>
              <a:spcPct val="90000"/>
            </a:lnSpc>
            <a:spcBef>
              <a:spcPct val="0"/>
            </a:spcBef>
            <a:spcAft>
              <a:spcPct val="15000"/>
            </a:spcAft>
            <a:buChar char="•"/>
          </a:pPr>
          <a:r>
            <a:rPr lang="en-US" sz="1600" kern="1200" dirty="0"/>
            <a:t>Generally, more educated people have more diplomatic language for the feedback.</a:t>
          </a:r>
        </a:p>
      </dsp:txBody>
      <dsp:txXfrm rot="-5400000">
        <a:off x="1953422" y="2437648"/>
        <a:ext cx="9057950" cy="785122"/>
      </dsp:txXfrm>
    </dsp:sp>
    <dsp:sp modelId="{F977CC15-002C-49AE-ABB1-409530C88365}">
      <dsp:nvSpPr>
        <dsp:cNvPr id="0" name=""/>
        <dsp:cNvSpPr/>
      </dsp:nvSpPr>
      <dsp:spPr>
        <a:xfrm>
          <a:off x="85685" y="2286416"/>
          <a:ext cx="1867736" cy="1087585"/>
        </a:xfrm>
        <a:prstGeom prst="roundRect">
          <a:avLst/>
        </a:prstGeom>
        <a:blipFill rotWithShape="0">
          <a:blip xmlns:r="http://schemas.openxmlformats.org/officeDocument/2006/relationships" r:embed="rId2"/>
          <a:srcRect/>
          <a:stretch>
            <a:fillRect t="-14000" b="-14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marL="0" lvl="0" indent="0" algn="ctr" defTabSz="2444750">
            <a:lnSpc>
              <a:spcPct val="90000"/>
            </a:lnSpc>
            <a:spcBef>
              <a:spcPct val="0"/>
            </a:spcBef>
            <a:spcAft>
              <a:spcPct val="35000"/>
            </a:spcAft>
            <a:buNone/>
          </a:pPr>
          <a:endParaRPr lang="en-US" sz="5500" kern="1200" dirty="0"/>
        </a:p>
      </dsp:txBody>
      <dsp:txXfrm>
        <a:off x="138777" y="2339508"/>
        <a:ext cx="1761552" cy="981401"/>
      </dsp:txXfrm>
    </dsp:sp>
    <dsp:sp modelId="{7F109F16-89F6-4D36-A2A6-7CA663348138}">
      <dsp:nvSpPr>
        <dsp:cNvPr id="0" name=""/>
        <dsp:cNvSpPr/>
      </dsp:nvSpPr>
      <dsp:spPr>
        <a:xfrm rot="5400000">
          <a:off x="5991215" y="-578037"/>
          <a:ext cx="1024836" cy="9100423"/>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Lots of work has been done for sentiment analysis for English language but less work has been for sarcasm detection. Although some work has been done for sarcasm detection in Hindi language but no significant work is available for sarcasm detection in Hinglish language.</a:t>
          </a:r>
        </a:p>
      </dsp:txBody>
      <dsp:txXfrm rot="-5400000">
        <a:off x="1953422" y="3509784"/>
        <a:ext cx="9050395" cy="924780"/>
      </dsp:txXfrm>
    </dsp:sp>
    <dsp:sp modelId="{2DD6CEE0-0D0B-4778-8D20-1D7E3BC9CC9C}">
      <dsp:nvSpPr>
        <dsp:cNvPr id="0" name=""/>
        <dsp:cNvSpPr/>
      </dsp:nvSpPr>
      <dsp:spPr>
        <a:xfrm>
          <a:off x="85685" y="3428381"/>
          <a:ext cx="1867736" cy="1087585"/>
        </a:xfrm>
        <a:prstGeom prst="roundRect">
          <a:avLst/>
        </a:prstGeom>
        <a:blipFill rotWithShape="0">
          <a:blip xmlns:r="http://schemas.openxmlformats.org/officeDocument/2006/relationships" r:embed="rId3"/>
          <a:srcRect/>
          <a:stretch>
            <a:fillRect t="-17000" b="-17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marL="0" lvl="0" indent="0" algn="ctr" defTabSz="2444750">
            <a:lnSpc>
              <a:spcPct val="90000"/>
            </a:lnSpc>
            <a:spcBef>
              <a:spcPct val="0"/>
            </a:spcBef>
            <a:spcAft>
              <a:spcPct val="35000"/>
            </a:spcAft>
            <a:buNone/>
          </a:pPr>
          <a:endParaRPr lang="en-US" sz="5500" kern="1200" dirty="0"/>
        </a:p>
      </dsp:txBody>
      <dsp:txXfrm>
        <a:off x="138777" y="3481473"/>
        <a:ext cx="1761552" cy="981401"/>
      </dsp:txXfrm>
    </dsp:sp>
    <dsp:sp modelId="{B7A2EE62-8598-4600-8DC9-5CCDC7F96D16}">
      <dsp:nvSpPr>
        <dsp:cNvPr id="0" name=""/>
        <dsp:cNvSpPr/>
      </dsp:nvSpPr>
      <dsp:spPr>
        <a:xfrm rot="5400000">
          <a:off x="6068599" y="563927"/>
          <a:ext cx="870068" cy="9100423"/>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Keeping the volume of transactions, trends of online transactions and interactions in mind, we want to develop a sarcasm detection system for Hinglish language which can work for all social media content, reviews, comments, and feedbacks.</a:t>
          </a:r>
        </a:p>
      </dsp:txBody>
      <dsp:txXfrm rot="-5400000">
        <a:off x="1953422" y="4721578"/>
        <a:ext cx="9057950" cy="785122"/>
      </dsp:txXfrm>
    </dsp:sp>
    <dsp:sp modelId="{B1E59154-54BF-4D5D-8FB5-1A4911366A5A}">
      <dsp:nvSpPr>
        <dsp:cNvPr id="0" name=""/>
        <dsp:cNvSpPr/>
      </dsp:nvSpPr>
      <dsp:spPr>
        <a:xfrm>
          <a:off x="85685" y="4570346"/>
          <a:ext cx="1867736" cy="1087585"/>
        </a:xfrm>
        <a:prstGeom prst="roundRect">
          <a:avLst/>
        </a:prstGeom>
        <a:blipFill rotWithShape="0">
          <a:blip xmlns:r="http://schemas.openxmlformats.org/officeDocument/2006/relationships" r:embed="rId4"/>
          <a:srcRect/>
          <a:stretch>
            <a:fillRect t="-12000" b="-1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marL="0" lvl="0" indent="0" algn="ctr" defTabSz="2444750">
            <a:lnSpc>
              <a:spcPct val="90000"/>
            </a:lnSpc>
            <a:spcBef>
              <a:spcPct val="0"/>
            </a:spcBef>
            <a:spcAft>
              <a:spcPct val="35000"/>
            </a:spcAft>
            <a:buNone/>
          </a:pPr>
          <a:endParaRPr lang="en-US" sz="5500" kern="1200" dirty="0"/>
        </a:p>
      </dsp:txBody>
      <dsp:txXfrm>
        <a:off x="138777" y="4623438"/>
        <a:ext cx="1761552" cy="981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A6C19-8BBC-407A-BD9F-DB2868C186E2}">
      <dsp:nvSpPr>
        <dsp:cNvPr id="0" name=""/>
        <dsp:cNvSpPr/>
      </dsp:nvSpPr>
      <dsp:spPr>
        <a:xfrm rot="5400000">
          <a:off x="6404178" y="-2711151"/>
          <a:ext cx="770775" cy="639018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Rule based, Classical ML, CNN Based, Transformer Based</a:t>
          </a:r>
          <a:endParaRPr lang="en-US" sz="2200" kern="1200" dirty="0"/>
        </a:p>
      </dsp:txBody>
      <dsp:txXfrm rot="-5400000">
        <a:off x="3594476" y="136177"/>
        <a:ext cx="6352554" cy="695523"/>
      </dsp:txXfrm>
    </dsp:sp>
    <dsp:sp modelId="{9423C775-CBF8-456E-B91A-78FEAC837264}">
      <dsp:nvSpPr>
        <dsp:cNvPr id="0" name=""/>
        <dsp:cNvSpPr/>
      </dsp:nvSpPr>
      <dsp:spPr>
        <a:xfrm>
          <a:off x="0" y="2203"/>
          <a:ext cx="3594476" cy="963469"/>
        </a:xfrm>
        <a:prstGeom prst="roundRect">
          <a:avLst/>
        </a:prstGeom>
        <a:solidFill>
          <a:srgbClr val="00B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Architecture Based</a:t>
          </a:r>
        </a:p>
      </dsp:txBody>
      <dsp:txXfrm>
        <a:off x="47033" y="49236"/>
        <a:ext cx="3500410" cy="869403"/>
      </dsp:txXfrm>
    </dsp:sp>
    <dsp:sp modelId="{A5F49A76-E664-40CB-B16F-A87DB1C361DC}">
      <dsp:nvSpPr>
        <dsp:cNvPr id="0" name=""/>
        <dsp:cNvSpPr/>
      </dsp:nvSpPr>
      <dsp:spPr>
        <a:xfrm rot="5400000">
          <a:off x="6404178" y="-1699508"/>
          <a:ext cx="770775" cy="639018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Politics, IT, Finance, Medical, Law etc.</a:t>
          </a:r>
          <a:endParaRPr lang="en-US" sz="2200" kern="1200" dirty="0"/>
        </a:p>
      </dsp:txBody>
      <dsp:txXfrm rot="-5400000">
        <a:off x="3594476" y="1147820"/>
        <a:ext cx="6352554" cy="695523"/>
      </dsp:txXfrm>
    </dsp:sp>
    <dsp:sp modelId="{F108180B-7C28-485B-AEE5-F7F102AAE8E1}">
      <dsp:nvSpPr>
        <dsp:cNvPr id="0" name=""/>
        <dsp:cNvSpPr/>
      </dsp:nvSpPr>
      <dsp:spPr>
        <a:xfrm>
          <a:off x="0" y="1013847"/>
          <a:ext cx="3594476" cy="96346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Domain Based</a:t>
          </a:r>
          <a:endParaRPr lang="en-US" sz="2600" kern="1200" dirty="0"/>
        </a:p>
      </dsp:txBody>
      <dsp:txXfrm>
        <a:off x="47033" y="1060880"/>
        <a:ext cx="3500410" cy="869403"/>
      </dsp:txXfrm>
    </dsp:sp>
    <dsp:sp modelId="{2D84426B-061A-4037-8550-CFD6EED6AEB8}">
      <dsp:nvSpPr>
        <dsp:cNvPr id="0" name=""/>
        <dsp:cNvSpPr/>
      </dsp:nvSpPr>
      <dsp:spPr>
        <a:xfrm rot="5400000">
          <a:off x="6404178" y="-687864"/>
          <a:ext cx="770775" cy="639018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Text, Voice, Body Language, Image, Multi-modal</a:t>
          </a:r>
          <a:endParaRPr lang="en-US" sz="2200" kern="1200" dirty="0"/>
        </a:p>
      </dsp:txBody>
      <dsp:txXfrm rot="-5400000">
        <a:off x="3594476" y="2159464"/>
        <a:ext cx="6352554" cy="695523"/>
      </dsp:txXfrm>
    </dsp:sp>
    <dsp:sp modelId="{A5181012-7219-4AA4-9C50-1CCDBE8CABFC}">
      <dsp:nvSpPr>
        <dsp:cNvPr id="0" name=""/>
        <dsp:cNvSpPr/>
      </dsp:nvSpPr>
      <dsp:spPr>
        <a:xfrm>
          <a:off x="0" y="2025490"/>
          <a:ext cx="3594476" cy="963469"/>
        </a:xfrm>
        <a:prstGeom prst="roundRect">
          <a:avLst/>
        </a:prstGeom>
        <a:solidFill>
          <a:srgbClr val="7030A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Mode of Communication Based</a:t>
          </a:r>
          <a:endParaRPr lang="en-US" sz="2600" kern="1200" dirty="0"/>
        </a:p>
      </dsp:txBody>
      <dsp:txXfrm>
        <a:off x="47033" y="2072523"/>
        <a:ext cx="3500410" cy="869403"/>
      </dsp:txXfrm>
    </dsp:sp>
    <dsp:sp modelId="{BDB9CE23-94B6-4BB1-951C-7D3D6993DF06}">
      <dsp:nvSpPr>
        <dsp:cNvPr id="0" name=""/>
        <dsp:cNvSpPr/>
      </dsp:nvSpPr>
      <dsp:spPr>
        <a:xfrm rot="5400000">
          <a:off x="6404178" y="323778"/>
          <a:ext cx="770775" cy="639018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Batch, Realtime</a:t>
          </a:r>
          <a:endParaRPr lang="en-US" sz="2200" kern="1200" dirty="0"/>
        </a:p>
      </dsp:txBody>
      <dsp:txXfrm rot="-5400000">
        <a:off x="3594476" y="3171106"/>
        <a:ext cx="6352554" cy="695523"/>
      </dsp:txXfrm>
    </dsp:sp>
    <dsp:sp modelId="{E7FA3261-77A0-4514-A66B-CE6455002431}">
      <dsp:nvSpPr>
        <dsp:cNvPr id="0" name=""/>
        <dsp:cNvSpPr/>
      </dsp:nvSpPr>
      <dsp:spPr>
        <a:xfrm>
          <a:off x="0" y="3037133"/>
          <a:ext cx="3594476" cy="963469"/>
        </a:xfrm>
        <a:prstGeom prst="roundRect">
          <a:avLst/>
        </a:prstGeom>
        <a:solidFill>
          <a:schemeClr val="tx2">
            <a:lumMod val="5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Time of Detection Based</a:t>
          </a:r>
          <a:endParaRPr lang="en-US" sz="2600" kern="1200" dirty="0"/>
        </a:p>
      </dsp:txBody>
      <dsp:txXfrm>
        <a:off x="47033" y="3084166"/>
        <a:ext cx="3500410" cy="869403"/>
      </dsp:txXfrm>
    </dsp:sp>
    <dsp:sp modelId="{AA81851B-0120-4DC4-8BA0-05B88C2CBA3C}">
      <dsp:nvSpPr>
        <dsp:cNvPr id="0" name=""/>
        <dsp:cNvSpPr/>
      </dsp:nvSpPr>
      <dsp:spPr>
        <a:xfrm rot="5400000">
          <a:off x="6404178" y="1335422"/>
          <a:ext cx="770775" cy="639018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English, German, Spanish, Hindi, Tamil, Bangla etc</a:t>
          </a:r>
          <a:endParaRPr lang="en-US" sz="2200" kern="1200" dirty="0"/>
        </a:p>
      </dsp:txBody>
      <dsp:txXfrm rot="-5400000">
        <a:off x="3594476" y="4182750"/>
        <a:ext cx="6352554" cy="695523"/>
      </dsp:txXfrm>
    </dsp:sp>
    <dsp:sp modelId="{E394107B-7D15-479F-AA97-BC4BBD1A2AC1}">
      <dsp:nvSpPr>
        <dsp:cNvPr id="0" name=""/>
        <dsp:cNvSpPr/>
      </dsp:nvSpPr>
      <dsp:spPr>
        <a:xfrm>
          <a:off x="0" y="4048777"/>
          <a:ext cx="3594476" cy="963469"/>
        </a:xfrm>
        <a:prstGeom prst="roundRect">
          <a:avLst/>
        </a:prstGeom>
        <a:solidFill>
          <a:schemeClr val="accent6">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Language and Script Based</a:t>
          </a:r>
          <a:endParaRPr lang="en-US" sz="2600" kern="1200" dirty="0"/>
        </a:p>
      </dsp:txBody>
      <dsp:txXfrm>
        <a:off x="47033" y="4095810"/>
        <a:ext cx="3500410" cy="8694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7D5F4-69BD-4CC0-BEC2-4AC6771ABFCE}">
      <dsp:nvSpPr>
        <dsp:cNvPr id="0" name=""/>
        <dsp:cNvSpPr/>
      </dsp:nvSpPr>
      <dsp:spPr>
        <a:xfrm rot="5400000">
          <a:off x="5634708" y="-3300765"/>
          <a:ext cx="1043516" cy="791135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Our dataset has only 2000 sentences. To make a stable model we need more data for this sarcasm classification task. Hence, in future work we should focus on expending the dataset with Hinglish text.</a:t>
          </a:r>
          <a:endParaRPr lang="en-US" sz="1600" kern="1200" dirty="0"/>
        </a:p>
      </dsp:txBody>
      <dsp:txXfrm rot="-5400000">
        <a:off x="2200791" y="184092"/>
        <a:ext cx="7860410" cy="941636"/>
      </dsp:txXfrm>
    </dsp:sp>
    <dsp:sp modelId="{E3C8B752-AEE1-46D9-8629-6B90F89D1060}">
      <dsp:nvSpPr>
        <dsp:cNvPr id="0" name=""/>
        <dsp:cNvSpPr/>
      </dsp:nvSpPr>
      <dsp:spPr>
        <a:xfrm>
          <a:off x="0" y="32204"/>
          <a:ext cx="1956287" cy="130439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Dataset</a:t>
          </a:r>
        </a:p>
      </dsp:txBody>
      <dsp:txXfrm>
        <a:off x="63675" y="95879"/>
        <a:ext cx="1828937" cy="1177045"/>
      </dsp:txXfrm>
    </dsp:sp>
    <dsp:sp modelId="{F71B85EA-A53F-45E9-BB4C-6B2066FFB92A}">
      <dsp:nvSpPr>
        <dsp:cNvPr id="0" name=""/>
        <dsp:cNvSpPr/>
      </dsp:nvSpPr>
      <dsp:spPr>
        <a:xfrm rot="5400000">
          <a:off x="5634708" y="-1931149"/>
          <a:ext cx="1043516" cy="791135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NB &amp; SVM are good classifier provided good embedding is chosen</a:t>
          </a:r>
        </a:p>
        <a:p>
          <a:pPr marL="171450" lvl="1" indent="-171450" algn="l" defTabSz="711200">
            <a:lnSpc>
              <a:spcPct val="90000"/>
            </a:lnSpc>
            <a:spcBef>
              <a:spcPct val="0"/>
            </a:spcBef>
            <a:spcAft>
              <a:spcPct val="15000"/>
            </a:spcAft>
            <a:buChar char="•"/>
          </a:pPr>
          <a:r>
            <a:rPr lang="en-US" sz="1600" kern="1200" dirty="0"/>
            <a:t>Task transfer yields good results when </a:t>
          </a:r>
          <a:r>
            <a:rPr lang="en-US" sz="1600" kern="1200" dirty="0" err="1"/>
            <a:t>fastTextWiki</a:t>
          </a:r>
          <a:r>
            <a:rPr lang="en-US" sz="1600" kern="1200" dirty="0"/>
            <a:t> or </a:t>
          </a:r>
          <a:r>
            <a:rPr lang="en-US" sz="1600" kern="1200" dirty="0" err="1"/>
            <a:t>IndicFT</a:t>
          </a:r>
          <a:r>
            <a:rPr lang="en-US" sz="1600" kern="1200" dirty="0"/>
            <a:t> or </a:t>
          </a:r>
          <a:r>
            <a:rPr lang="en-US" sz="1600" kern="1200" dirty="0" err="1"/>
            <a:t>mBERT</a:t>
          </a:r>
          <a:r>
            <a:rPr lang="en-US" sz="1600" kern="1200" dirty="0"/>
            <a:t> (</a:t>
          </a:r>
          <a:r>
            <a:rPr lang="en-US" sz="1600" kern="1200" dirty="0" err="1"/>
            <a:t>pytorch</a:t>
          </a:r>
          <a:r>
            <a:rPr lang="en-US" sz="1600" kern="1200" dirty="0"/>
            <a:t>) models are used</a:t>
          </a:r>
        </a:p>
        <a:p>
          <a:pPr marL="171450" lvl="1" indent="-171450" algn="l" defTabSz="711200">
            <a:lnSpc>
              <a:spcPct val="90000"/>
            </a:lnSpc>
            <a:spcBef>
              <a:spcPct val="0"/>
            </a:spcBef>
            <a:spcAft>
              <a:spcPct val="15000"/>
            </a:spcAft>
            <a:buChar char="•"/>
          </a:pPr>
          <a:r>
            <a:rPr lang="en-US" sz="1600" kern="1200" dirty="0"/>
            <a:t>We should try other transformers like GPT</a:t>
          </a:r>
        </a:p>
      </dsp:txBody>
      <dsp:txXfrm rot="-5400000">
        <a:off x="2200791" y="1553708"/>
        <a:ext cx="7860410" cy="941636"/>
      </dsp:txXfrm>
    </dsp:sp>
    <dsp:sp modelId="{5FF4E2D0-027C-413E-81C8-CA0075497497}">
      <dsp:nvSpPr>
        <dsp:cNvPr id="0" name=""/>
        <dsp:cNvSpPr/>
      </dsp:nvSpPr>
      <dsp:spPr>
        <a:xfrm>
          <a:off x="0" y="1401820"/>
          <a:ext cx="1956287" cy="130439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Classifier &amp; Task Transfer</a:t>
          </a:r>
        </a:p>
      </dsp:txBody>
      <dsp:txXfrm>
        <a:off x="63675" y="1465495"/>
        <a:ext cx="1828937" cy="1177045"/>
      </dsp:txXfrm>
    </dsp:sp>
    <dsp:sp modelId="{D7E0D888-C80F-41EE-BCD3-78B57751519E}">
      <dsp:nvSpPr>
        <dsp:cNvPr id="0" name=""/>
        <dsp:cNvSpPr/>
      </dsp:nvSpPr>
      <dsp:spPr>
        <a:xfrm rot="5400000">
          <a:off x="5634708" y="-561534"/>
          <a:ext cx="1043516" cy="791135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We used </a:t>
          </a:r>
          <a:r>
            <a:rPr lang="en-GB" sz="1600" kern="1200" dirty="0" err="1"/>
            <a:t>mBERT</a:t>
          </a:r>
          <a:r>
            <a:rPr lang="en-GB" sz="1600" kern="1200" dirty="0"/>
            <a:t>, </a:t>
          </a:r>
          <a:r>
            <a:rPr lang="en-GB" sz="1600" kern="1200" dirty="0" err="1"/>
            <a:t>fastTextWiki</a:t>
          </a:r>
          <a:r>
            <a:rPr lang="en-GB" sz="1600" kern="1200" dirty="0"/>
            <a:t>, </a:t>
          </a:r>
          <a:r>
            <a:rPr lang="en-GB" sz="1600" kern="1200" dirty="0" err="1"/>
            <a:t>IndicFT</a:t>
          </a:r>
          <a:r>
            <a:rPr lang="en-GB" sz="1600" kern="1200" dirty="0"/>
            <a:t> and </a:t>
          </a:r>
          <a:r>
            <a:rPr lang="en-GB" sz="1600" kern="1200" dirty="0" err="1"/>
            <a:t>IndicBERT</a:t>
          </a:r>
          <a:r>
            <a:rPr lang="en-GB" sz="1600" kern="1200" dirty="0"/>
            <a:t> models to finetune and transfer embedding. These embeddings are Hindi based but we need to develop Hinglish based embedding from scratch</a:t>
          </a:r>
          <a:endParaRPr lang="en-US" sz="1600" kern="1200" dirty="0"/>
        </a:p>
      </dsp:txBody>
      <dsp:txXfrm rot="-5400000">
        <a:off x="2200791" y="2923323"/>
        <a:ext cx="7860410" cy="941636"/>
      </dsp:txXfrm>
    </dsp:sp>
    <dsp:sp modelId="{65F86433-7C3B-4B70-9D31-E2147C4B7830}">
      <dsp:nvSpPr>
        <dsp:cNvPr id="0" name=""/>
        <dsp:cNvSpPr/>
      </dsp:nvSpPr>
      <dsp:spPr>
        <a:xfrm>
          <a:off x="0" y="2771435"/>
          <a:ext cx="1956287" cy="130439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Embedding</a:t>
          </a:r>
        </a:p>
      </dsp:txBody>
      <dsp:txXfrm>
        <a:off x="63675" y="2835110"/>
        <a:ext cx="1828937" cy="1177045"/>
      </dsp:txXfrm>
    </dsp:sp>
    <dsp:sp modelId="{5B567AF0-CE26-48AD-9119-24638BE0E7E5}">
      <dsp:nvSpPr>
        <dsp:cNvPr id="0" name=""/>
        <dsp:cNvSpPr/>
      </dsp:nvSpPr>
      <dsp:spPr>
        <a:xfrm rot="5400000">
          <a:off x="5634708" y="808081"/>
          <a:ext cx="1043516" cy="791135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b="0" kern="1200" dirty="0"/>
            <a:t>Before we start fine tuning our model using Embedding transfer techniques, we should transliterate all text in Devanagari script. Hindi/Non-English word in Roman script words and English words in Roman should be transliterated into Devanagari</a:t>
          </a:r>
          <a:endParaRPr lang="en-US" sz="1600" b="0" kern="1200" dirty="0"/>
        </a:p>
      </dsp:txBody>
      <dsp:txXfrm rot="-5400000">
        <a:off x="2200791" y="4292938"/>
        <a:ext cx="7860410" cy="941636"/>
      </dsp:txXfrm>
    </dsp:sp>
    <dsp:sp modelId="{7B30AB8E-ACA0-430B-BE51-231ED4CD24E8}">
      <dsp:nvSpPr>
        <dsp:cNvPr id="0" name=""/>
        <dsp:cNvSpPr/>
      </dsp:nvSpPr>
      <dsp:spPr>
        <a:xfrm>
          <a:off x="0" y="4114271"/>
          <a:ext cx="1956287" cy="130439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Transliteration</a:t>
          </a:r>
        </a:p>
      </dsp:txBody>
      <dsp:txXfrm>
        <a:off x="63675" y="4177946"/>
        <a:ext cx="1828937" cy="11770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C938B-540E-480D-BF95-695BC74505A9}"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CEEBC-9694-4DE6-871D-9D803DD03190}" type="slidenum">
              <a:rPr lang="en-US" smtClean="0"/>
              <a:t>‹#›</a:t>
            </a:fld>
            <a:endParaRPr lang="en-US"/>
          </a:p>
        </p:txBody>
      </p:sp>
    </p:spTree>
    <p:extLst>
      <p:ext uri="{BB962C8B-B14F-4D97-AF65-F5344CB8AC3E}">
        <p14:creationId xmlns:p14="http://schemas.microsoft.com/office/powerpoint/2010/main" val="697780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Number of people communicating in their vernacular language are going to increase in percentage and absolute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Among top 10 countries, almost 25% of smartphone owners will be in India by 2021.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We know average life of Indian is 70 years. It means next 35 years 65% of the Indian population is going to live in the society and business conduct themselves in in the vernacular Language.</a:t>
            </a:r>
          </a:p>
        </p:txBody>
      </p:sp>
      <p:sp>
        <p:nvSpPr>
          <p:cNvPr id="4" name="Slide Number Placeholder 3"/>
          <p:cNvSpPr>
            <a:spLocks noGrp="1"/>
          </p:cNvSpPr>
          <p:nvPr>
            <p:ph type="sldNum" sz="quarter" idx="5"/>
          </p:nvPr>
        </p:nvSpPr>
        <p:spPr/>
        <p:txBody>
          <a:bodyPr/>
          <a:lstStyle/>
          <a:p>
            <a:fld id="{D13CEEBC-9694-4DE6-871D-9D803DD03190}" type="slidenum">
              <a:rPr lang="en-US" smtClean="0"/>
              <a:t>2</a:t>
            </a:fld>
            <a:endParaRPr lang="en-US"/>
          </a:p>
        </p:txBody>
      </p:sp>
    </p:spTree>
    <p:extLst>
      <p:ext uri="{BB962C8B-B14F-4D97-AF65-F5344CB8AC3E}">
        <p14:creationId xmlns:p14="http://schemas.microsoft.com/office/powerpoint/2010/main" val="218922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As of today 18% of the world population lives in India. 20% smartphone users of the world are India. But usage of social media in India is less compared to number of smartphones we have. In coming time it is going to increase in absolute and percentage terms.</a:t>
            </a:r>
          </a:p>
          <a:p>
            <a:pPr marL="228600" indent="-228600">
              <a:buFont typeface="+mj-lt"/>
              <a:buAutoNum type="arabicPeriod"/>
            </a:pPr>
            <a:r>
              <a:rPr lang="en-US" dirty="0"/>
              <a:t>We can see top 15 social media platform and their users. In time to come more platforms will be available and more users will participate on those platforms.</a:t>
            </a:r>
          </a:p>
          <a:p>
            <a:pPr marL="228600" indent="-228600">
              <a:buFont typeface="+mj-lt"/>
              <a:buAutoNum type="arabicPeriod"/>
            </a:pPr>
            <a:r>
              <a:rPr lang="en-US" dirty="0"/>
              <a:t>Similarly we see digital transactions, online payment buying, giving feedback is exponentially increasing and it will increase future.</a:t>
            </a:r>
          </a:p>
          <a:p>
            <a:endParaRPr lang="en-US" dirty="0"/>
          </a:p>
        </p:txBody>
      </p:sp>
      <p:sp>
        <p:nvSpPr>
          <p:cNvPr id="4" name="Slide Number Placeholder 3"/>
          <p:cNvSpPr>
            <a:spLocks noGrp="1"/>
          </p:cNvSpPr>
          <p:nvPr>
            <p:ph type="sldNum" sz="quarter" idx="5"/>
          </p:nvPr>
        </p:nvSpPr>
        <p:spPr/>
        <p:txBody>
          <a:bodyPr/>
          <a:lstStyle/>
          <a:p>
            <a:fld id="{D13CEEBC-9694-4DE6-871D-9D803DD03190}" type="slidenum">
              <a:rPr lang="en-US" smtClean="0"/>
              <a:t>3</a:t>
            </a:fld>
            <a:endParaRPr lang="en-US"/>
          </a:p>
        </p:txBody>
      </p:sp>
    </p:spTree>
    <p:extLst>
      <p:ext uri="{BB962C8B-B14F-4D97-AF65-F5344CB8AC3E}">
        <p14:creationId xmlns:p14="http://schemas.microsoft.com/office/powerpoint/2010/main" val="626682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6569"/>
            <a:ext cx="12192000" cy="790255"/>
          </a:xfrm>
        </p:spPr>
        <p:txBody>
          <a:bodyPr/>
          <a:lstStyle/>
          <a:p>
            <a:r>
              <a:rPr lang="en-US"/>
              <a:t>Click to edit Master title style</a:t>
            </a:r>
            <a:endParaRPr lang="en-US" dirty="0"/>
          </a:p>
        </p:txBody>
      </p:sp>
      <p:sp>
        <p:nvSpPr>
          <p:cNvPr id="3" name="Content Placeholder 2"/>
          <p:cNvSpPr>
            <a:spLocks noGrp="1"/>
          </p:cNvSpPr>
          <p:nvPr>
            <p:ph idx="1"/>
          </p:nvPr>
        </p:nvSpPr>
        <p:spPr>
          <a:xfrm>
            <a:off x="913795" y="1206394"/>
            <a:ext cx="10353762" cy="4584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30737"/>
            <a:ext cx="12192000" cy="74577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30736"/>
            <a:ext cx="12192000" cy="803835"/>
          </a:xfrm>
          <a:prstGeom prst="rect">
            <a:avLst/>
          </a:prstGeom>
          <a:solidFill>
            <a:srgbClr val="0070C0"/>
          </a:solidFill>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206394"/>
            <a:ext cx="10353762" cy="4584806"/>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11/5/2020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hyperlink" Target="https://www.statista.com/statistics/467163/forecast-of-smartphone-users-in-india/#:~:text=The%20number%20of%20smartphone%20users,3.8%20billion%20users%20in%202021." TargetMode="Externa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hyperlink" Target="https://en.wikipedia.org/wiki/Internet_in_India"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omnicoreagency.com/twitter-statistics/" TargetMode="External"/><Relationship Id="rId3" Type="http://schemas.openxmlformats.org/officeDocument/2006/relationships/notesSlide" Target="../notesSlides/notesSlide2.xml"/><Relationship Id="rId7" Type="http://schemas.openxmlformats.org/officeDocument/2006/relationships/hyperlink" Target="https://www.omnicoreagency.com/facebook-statistics/" TargetMode="Externa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hyperlink" Target="https://fortunly.com/statistics/whatsapp-statistics/#gref" TargetMode="External"/><Relationship Id="rId11"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s://en.wikipedia.org/wiki/List_of_countries_by_smartphone_penetration" TargetMode="External"/><Relationship Id="rId4" Type="http://schemas.openxmlformats.org/officeDocument/2006/relationships/image" Target="../media/image10.jpeg"/><Relationship Id="rId9" Type="http://schemas.openxmlformats.org/officeDocument/2006/relationships/hyperlink" Target="https://backlinko.com/instagram-users"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016536" y="1417705"/>
            <a:ext cx="8288323" cy="1480692"/>
          </a:xfrm>
          <a:solidFill>
            <a:srgbClr val="0070C0"/>
          </a:solidFill>
          <a:effectLst>
            <a:outerShdw blurRad="25400" dir="17880000">
              <a:srgbClr val="000000">
                <a:alpha val="46000"/>
              </a:srgbClr>
            </a:outerShdw>
            <a:softEdge rad="114300"/>
          </a:effectLst>
        </p:spPr>
        <p:txBody>
          <a:bodyPr anchor="ctr" anchorCtr="0">
            <a:normAutofit/>
          </a:bodyPr>
          <a:lstStyle/>
          <a:p>
            <a:r>
              <a:rPr lang="en-US" sz="4000" dirty="0"/>
              <a:t>Sarcasm Detection System for Hinglish Language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207774" y="3372927"/>
            <a:ext cx="5980471" cy="1833253"/>
          </a:xfrm>
          <a:solidFill>
            <a:srgbClr val="0070C0"/>
          </a:solidFill>
        </p:spPr>
        <p:txBody>
          <a:bodyPr>
            <a:noAutofit/>
          </a:bodyPr>
          <a:lstStyle/>
          <a:p>
            <a:pPr algn="ctr" fontAlgn="auto" hangingPunct="1">
              <a:lnSpc>
                <a:spcPct val="100000"/>
              </a:lnSpc>
              <a:tabLst>
                <a:tab pos="457200" algn="l"/>
                <a:tab pos="457200" algn="l"/>
              </a:tabLst>
            </a:pPr>
            <a:r>
              <a:rPr lang="en-GB" sz="1600" dirty="0">
                <a:effectLst/>
                <a:latin typeface="Times New Roman" panose="02020603050405020304" pitchFamily="18" charset="0"/>
                <a:ea typeface="Calibri" panose="020F0502020204030204" pitchFamily="34" charset="0"/>
                <a:cs typeface="Arial" panose="020B0604020202020204" pitchFamily="34" charset="0"/>
              </a:rPr>
              <a:t>A dissertation is presented towards the</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p>
            <a:pPr algn="ctr" fontAlgn="auto" hangingPunct="1">
              <a:lnSpc>
                <a:spcPct val="100000"/>
              </a:lnSpc>
              <a:tabLst>
                <a:tab pos="457200" algn="l"/>
                <a:tab pos="457200" algn="l"/>
              </a:tabLst>
            </a:pPr>
            <a:r>
              <a:rPr lang="en-GB" sz="1600" dirty="0">
                <a:effectLst/>
                <a:latin typeface="Times New Roman" panose="02020603050405020304" pitchFamily="18" charset="0"/>
                <a:ea typeface="Calibri" panose="020F0502020204030204" pitchFamily="34" charset="0"/>
                <a:cs typeface="Arial" panose="020B0604020202020204" pitchFamily="34" charset="0"/>
              </a:rPr>
              <a:t>fulfilment of the requirements for M.Sc. in Data Science</a:t>
            </a: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a:p>
            <a:pPr algn="ctr" fontAlgn="auto" hangingPunct="1">
              <a:lnSpc>
                <a:spcPct val="100000"/>
              </a:lnSpc>
              <a:tabLst>
                <a:tab pos="457200" algn="l"/>
                <a:tab pos="457200" algn="l"/>
              </a:tabLst>
            </a:pPr>
            <a:r>
              <a:rPr lang="en-GB" sz="1600" b="1" dirty="0">
                <a:effectLst/>
                <a:latin typeface="Times New Roman" panose="02020603050405020304" pitchFamily="18" charset="0"/>
                <a:ea typeface="Calibri" panose="020F0502020204030204" pitchFamily="34" charset="0"/>
                <a:cs typeface="Arial" panose="020B0604020202020204" pitchFamily="34" charset="0"/>
              </a:rPr>
              <a:t>Submitted By: Hari Thapliyal</a:t>
            </a:r>
          </a:p>
          <a:p>
            <a:pPr algn="ctr" fontAlgn="auto" hangingPunct="1">
              <a:lnSpc>
                <a:spcPct val="100000"/>
              </a:lnSpc>
              <a:tabLst>
                <a:tab pos="457200" algn="l"/>
                <a:tab pos="457200" algn="l"/>
              </a:tabLst>
            </a:pPr>
            <a:r>
              <a:rPr lang="en-GB" sz="1600" b="1" dirty="0">
                <a:effectLst/>
                <a:latin typeface="Times New Roman" panose="02020603050405020304" pitchFamily="18" charset="0"/>
                <a:ea typeface="Calibri" panose="020F0502020204030204" pitchFamily="34" charset="0"/>
                <a:cs typeface="Arial" panose="020B0604020202020204" pitchFamily="34" charset="0"/>
              </a:rPr>
              <a:t>Student Number: </a:t>
            </a:r>
            <a:r>
              <a:rPr lang="en-US" sz="1200" b="1" dirty="0"/>
              <a:t>PN927682</a:t>
            </a:r>
            <a:r>
              <a:rPr lang="en-US" sz="1200" dirty="0"/>
              <a:t> </a:t>
            </a:r>
            <a:endParaRPr lang="en-GB" sz="1600" b="1" dirty="0">
              <a:effectLst/>
              <a:latin typeface="Times New Roman" panose="02020603050405020304" pitchFamily="18" charset="0"/>
              <a:ea typeface="Calibri" panose="020F0502020204030204" pitchFamily="34" charset="0"/>
              <a:cs typeface="Arial" panose="020B0604020202020204" pitchFamily="34" charset="0"/>
            </a:endParaRPr>
          </a:p>
          <a:p>
            <a:pPr>
              <a:lnSpc>
                <a:spcPct val="100000"/>
              </a:lnSpc>
              <a:tabLst>
                <a:tab pos="457200" algn="l"/>
                <a:tab pos="457200" algn="l"/>
              </a:tabLst>
            </a:pPr>
            <a:r>
              <a:rPr lang="en-US" sz="1600" b="1" dirty="0">
                <a:effectLst/>
                <a:latin typeface="Times New Roman" panose="02020603050405020304" pitchFamily="18" charset="0"/>
                <a:ea typeface="Times New Roman" panose="02020603050405020304" pitchFamily="18" charset="0"/>
                <a:cs typeface="Arial" panose="020B0604020202020204" pitchFamily="34" charset="0"/>
              </a:rPr>
              <a:t>Submitted To: </a:t>
            </a:r>
            <a:r>
              <a:rPr lang="en-GB" sz="1800" b="1" dirty="0">
                <a:effectLst/>
                <a:latin typeface="Times New Roman" panose="02020603050405020304" pitchFamily="18" charset="0"/>
                <a:ea typeface="Calibri" panose="020F0502020204030204" pitchFamily="34" charset="0"/>
                <a:cs typeface="Arial" panose="020B0604020202020204" pitchFamily="34" charset="0"/>
              </a:rPr>
              <a:t>Liverpool John Moore University, UK</a:t>
            </a:r>
            <a:endParaRPr lang="en-US" sz="1800" b="1" dirty="0">
              <a:effectLst/>
              <a:latin typeface="Times New Roman" panose="02020603050405020304" pitchFamily="18" charset="0"/>
              <a:ea typeface="Times New Roman" panose="02020603050405020304" pitchFamily="18" charset="0"/>
              <a:cs typeface="Arial" panose="020B0604020202020204" pitchFamily="34" charset="0"/>
            </a:endParaRPr>
          </a:p>
          <a:p>
            <a:pPr algn="ctr" fontAlgn="auto" hangingPunct="1">
              <a:lnSpc>
                <a:spcPct val="100000"/>
              </a:lnSpc>
              <a:tabLst>
                <a:tab pos="457200" algn="l"/>
                <a:tab pos="457200" algn="l"/>
              </a:tabLst>
            </a:pPr>
            <a:endParaRPr lang="en-US" sz="1600" dirty="0">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583120128"/>
      </p:ext>
    </p:extLst>
  </p:cSld>
  <p:clrMapOvr>
    <a:masterClrMapping/>
  </p:clrMapOvr>
  <mc:AlternateContent xmlns:mc="http://schemas.openxmlformats.org/markup-compatibility/2006">
    <mc:Choice xmlns:p14="http://schemas.microsoft.com/office/powerpoint/2010/main" Requires="p14">
      <p:transition spd="slow" p14:dur="2000" advTm="2431"/>
    </mc:Choice>
    <mc:Fallback>
      <p:transition spd="slow" advTm="24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A9E6-3175-469F-B822-8ECB1FAC89CB}"/>
              </a:ext>
            </a:extLst>
          </p:cNvPr>
          <p:cNvSpPr>
            <a:spLocks noGrp="1"/>
          </p:cNvSpPr>
          <p:nvPr>
            <p:ph type="title"/>
          </p:nvPr>
        </p:nvSpPr>
        <p:spPr/>
        <p:txBody>
          <a:bodyPr/>
          <a:lstStyle/>
          <a:p>
            <a:r>
              <a:rPr lang="en-US" dirty="0"/>
              <a:t>Methodology</a:t>
            </a:r>
          </a:p>
        </p:txBody>
      </p:sp>
      <p:pic>
        <p:nvPicPr>
          <p:cNvPr id="4" name="Picture 3">
            <a:extLst>
              <a:ext uri="{FF2B5EF4-FFF2-40B4-BE49-F238E27FC236}">
                <a16:creationId xmlns:a16="http://schemas.microsoft.com/office/drawing/2014/main" id="{7A11E65D-F61A-4AF6-929C-E16E38D4CA61}"/>
              </a:ext>
            </a:extLst>
          </p:cNvPr>
          <p:cNvPicPr/>
          <p:nvPr/>
        </p:nvPicPr>
        <p:blipFill>
          <a:blip r:embed="rId2"/>
          <a:stretch>
            <a:fillRect/>
          </a:stretch>
        </p:blipFill>
        <p:spPr>
          <a:xfrm>
            <a:off x="2937114" y="897752"/>
            <a:ext cx="6317772" cy="5712839"/>
          </a:xfrm>
          <a:prstGeom prst="rect">
            <a:avLst/>
          </a:prstGeom>
        </p:spPr>
      </p:pic>
    </p:spTree>
    <p:extLst>
      <p:ext uri="{BB962C8B-B14F-4D97-AF65-F5344CB8AC3E}">
        <p14:creationId xmlns:p14="http://schemas.microsoft.com/office/powerpoint/2010/main" val="2335681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B14E-11FF-4B93-8E01-0411034D21B6}"/>
              </a:ext>
            </a:extLst>
          </p:cNvPr>
          <p:cNvSpPr>
            <a:spLocks noGrp="1"/>
          </p:cNvSpPr>
          <p:nvPr>
            <p:ph type="title"/>
          </p:nvPr>
        </p:nvSpPr>
        <p:spPr/>
        <p:txBody>
          <a:bodyPr/>
          <a:lstStyle/>
          <a:p>
            <a:r>
              <a:rPr lang="en-US" dirty="0"/>
              <a:t>Dataset Creation Steps</a:t>
            </a:r>
          </a:p>
        </p:txBody>
      </p:sp>
      <p:pic>
        <p:nvPicPr>
          <p:cNvPr id="3" name="Picture 2">
            <a:extLst>
              <a:ext uri="{FF2B5EF4-FFF2-40B4-BE49-F238E27FC236}">
                <a16:creationId xmlns:a16="http://schemas.microsoft.com/office/drawing/2014/main" id="{5D8A8F1C-5E66-487B-A512-5DD5067887A9}"/>
              </a:ext>
            </a:extLst>
          </p:cNvPr>
          <p:cNvPicPr>
            <a:picLocks noChangeAspect="1"/>
          </p:cNvPicPr>
          <p:nvPr/>
        </p:nvPicPr>
        <p:blipFill>
          <a:blip r:embed="rId2"/>
          <a:stretch>
            <a:fillRect/>
          </a:stretch>
        </p:blipFill>
        <p:spPr>
          <a:xfrm>
            <a:off x="2586012" y="912000"/>
            <a:ext cx="7777188" cy="5576993"/>
          </a:xfrm>
          <a:prstGeom prst="rect">
            <a:avLst/>
          </a:prstGeom>
        </p:spPr>
      </p:pic>
    </p:spTree>
    <p:extLst>
      <p:ext uri="{BB962C8B-B14F-4D97-AF65-F5344CB8AC3E}">
        <p14:creationId xmlns:p14="http://schemas.microsoft.com/office/powerpoint/2010/main" val="3784344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2AC0-4E0F-4A55-A34F-282FAA000733}"/>
              </a:ext>
            </a:extLst>
          </p:cNvPr>
          <p:cNvSpPr>
            <a:spLocks noGrp="1"/>
          </p:cNvSpPr>
          <p:nvPr>
            <p:ph type="title"/>
          </p:nvPr>
        </p:nvSpPr>
        <p:spPr/>
        <p:txBody>
          <a:bodyPr/>
          <a:lstStyle/>
          <a:p>
            <a:r>
              <a:rPr lang="en-US" dirty="0"/>
              <a:t>Classifier, Embedding, TL Techniques</a:t>
            </a:r>
          </a:p>
        </p:txBody>
      </p:sp>
      <p:graphicFrame>
        <p:nvGraphicFramePr>
          <p:cNvPr id="4" name="Table 18">
            <a:extLst>
              <a:ext uri="{FF2B5EF4-FFF2-40B4-BE49-F238E27FC236}">
                <a16:creationId xmlns:a16="http://schemas.microsoft.com/office/drawing/2014/main" id="{C986A676-2957-42DC-9723-24ADD4EF1339}"/>
              </a:ext>
            </a:extLst>
          </p:cNvPr>
          <p:cNvGraphicFramePr>
            <a:graphicFrameLocks noGrp="1"/>
          </p:cNvGraphicFramePr>
          <p:nvPr>
            <p:extLst>
              <p:ext uri="{D42A27DB-BD31-4B8C-83A1-F6EECF244321}">
                <p14:modId xmlns:p14="http://schemas.microsoft.com/office/powerpoint/2010/main" val="2645002992"/>
              </p:ext>
            </p:extLst>
          </p:nvPr>
        </p:nvGraphicFramePr>
        <p:xfrm>
          <a:off x="749644" y="984339"/>
          <a:ext cx="10676237" cy="5527934"/>
        </p:xfrm>
        <a:graphic>
          <a:graphicData uri="http://schemas.openxmlformats.org/drawingml/2006/table">
            <a:tbl>
              <a:tblPr firstRow="1">
                <a:tableStyleId>{2D5ABB26-0587-4C30-8999-92F81FD0307C}</a:tableStyleId>
              </a:tblPr>
              <a:tblGrid>
                <a:gridCol w="4538480">
                  <a:extLst>
                    <a:ext uri="{9D8B030D-6E8A-4147-A177-3AD203B41FA5}">
                      <a16:colId xmlns:a16="http://schemas.microsoft.com/office/drawing/2014/main" val="1082485135"/>
                    </a:ext>
                  </a:extLst>
                </a:gridCol>
                <a:gridCol w="2778700">
                  <a:extLst>
                    <a:ext uri="{9D8B030D-6E8A-4147-A177-3AD203B41FA5}">
                      <a16:colId xmlns:a16="http://schemas.microsoft.com/office/drawing/2014/main" val="3700233083"/>
                    </a:ext>
                  </a:extLst>
                </a:gridCol>
                <a:gridCol w="3359057">
                  <a:extLst>
                    <a:ext uri="{9D8B030D-6E8A-4147-A177-3AD203B41FA5}">
                      <a16:colId xmlns:a16="http://schemas.microsoft.com/office/drawing/2014/main" val="3140114211"/>
                    </a:ext>
                  </a:extLst>
                </a:gridCol>
              </a:tblGrid>
              <a:tr h="344643">
                <a:tc>
                  <a:txBody>
                    <a:bodyPr/>
                    <a:lstStyle/>
                    <a:p>
                      <a:pPr marL="0" marR="0" lvl="0" indent="0" algn="l" defTabSz="685771" rtl="0" eaLnBrk="1" fontAlgn="auto" latinLnBrk="0" hangingPunct="1">
                        <a:lnSpc>
                          <a:spcPct val="150000"/>
                        </a:lnSpc>
                        <a:spcBef>
                          <a:spcPts val="0"/>
                        </a:spcBef>
                        <a:spcAft>
                          <a:spcPts val="0"/>
                        </a:spcAft>
                        <a:buClrTx/>
                        <a:buSzTx/>
                        <a:buFontTx/>
                        <a:buNone/>
                        <a:tabLst/>
                        <a:defRPr/>
                      </a:pPr>
                      <a:r>
                        <a:rPr lang="en-US" sz="1800" b="1" dirty="0"/>
                        <a:t>Classifiers</a:t>
                      </a:r>
                      <a:endParaRPr lang="en-US" sz="1800" b="1" dirty="0">
                        <a:latin typeface="Calibri" panose="020F0502020204030204" pitchFamily="34" charset="0"/>
                        <a:cs typeface="Calibri" panose="020F0502020204030204" pitchFamily="34" charset="0"/>
                      </a:endParaRPr>
                    </a:p>
                  </a:txBody>
                  <a:tcPr marT="45721" marB="45721"/>
                </a:tc>
                <a:tc>
                  <a:txBody>
                    <a:bodyPr/>
                    <a:lstStyle/>
                    <a:p>
                      <a:pPr marL="0" marR="0" lvl="0" indent="0" algn="l" defTabSz="685771" rtl="0" eaLnBrk="1" fontAlgn="auto" latinLnBrk="0" hangingPunct="1">
                        <a:lnSpc>
                          <a:spcPct val="150000"/>
                        </a:lnSpc>
                        <a:spcBef>
                          <a:spcPts val="0"/>
                        </a:spcBef>
                        <a:spcAft>
                          <a:spcPts val="0"/>
                        </a:spcAft>
                        <a:buClrTx/>
                        <a:buSzTx/>
                        <a:buFontTx/>
                        <a:buNone/>
                        <a:tabLst/>
                        <a:defRPr/>
                      </a:pPr>
                      <a:r>
                        <a:rPr lang="en-US" sz="1800" b="1" dirty="0"/>
                        <a:t>Word Embedding</a:t>
                      </a:r>
                      <a:endParaRPr lang="en-US" sz="1800" b="1" dirty="0">
                        <a:ea typeface="Times New Roman" panose="02020603050405020304" pitchFamily="18" charset="0"/>
                        <a:cs typeface="Times New Roman" panose="02020603050405020304" pitchFamily="18" charset="0"/>
                      </a:endParaRPr>
                    </a:p>
                  </a:txBody>
                  <a:tcPr marT="45721" marB="45721"/>
                </a:tc>
                <a:tc>
                  <a:txBody>
                    <a:bodyPr/>
                    <a:lstStyle/>
                    <a:p>
                      <a:pPr marL="0" marR="0" lvl="0" indent="0" algn="l" defTabSz="685771" rtl="0" eaLnBrk="1" fontAlgn="auto" latinLnBrk="0" hangingPunct="1">
                        <a:lnSpc>
                          <a:spcPct val="150000"/>
                        </a:lnSpc>
                        <a:spcBef>
                          <a:spcPts val="0"/>
                        </a:spcBef>
                        <a:spcAft>
                          <a:spcPts val="0"/>
                        </a:spcAft>
                        <a:buClrTx/>
                        <a:buSzTx/>
                        <a:buFontTx/>
                        <a:buNone/>
                        <a:tabLst/>
                        <a:defRPr/>
                      </a:pPr>
                      <a:r>
                        <a:rPr lang="en-US" sz="1800" b="1" dirty="0"/>
                        <a:t>Feature Engineering</a:t>
                      </a:r>
                      <a:endParaRPr lang="en-US" sz="1800" b="1" dirty="0">
                        <a:ea typeface="Times New Roman" panose="02020603050405020304" pitchFamily="18" charset="0"/>
                        <a:cs typeface="Calibri" panose="020F0502020204030204" pitchFamily="34" charset="0"/>
                      </a:endParaRPr>
                    </a:p>
                  </a:txBody>
                  <a:tcPr marT="45721" marB="45721"/>
                </a:tc>
                <a:extLst>
                  <a:ext uri="{0D108BD9-81ED-4DB2-BD59-A6C34878D82A}">
                    <a16:rowId xmlns:a16="http://schemas.microsoft.com/office/drawing/2014/main" val="103369730"/>
                  </a:ext>
                </a:extLst>
              </a:tr>
              <a:tr h="3572532">
                <a:tc>
                  <a:txBody>
                    <a:bodyPr/>
                    <a:lstStyle/>
                    <a:p>
                      <a:pPr marL="268288" lvl="1" indent="-268288" hangingPunct="0">
                        <a:lnSpc>
                          <a:spcPct val="150000"/>
                        </a:lnSpc>
                        <a:buFont typeface="+mj-lt"/>
                        <a:buAutoNum type="arabicPeriod"/>
                      </a:pPr>
                      <a:r>
                        <a:rPr lang="en-GB" sz="1800" kern="1200" dirty="0">
                          <a:solidFill>
                            <a:schemeClr val="tx1"/>
                          </a:solidFill>
                          <a:effectLst/>
                          <a:latin typeface="+mn-lt"/>
                          <a:ea typeface="+mn-ea"/>
                          <a:cs typeface="+mn-cs"/>
                        </a:rPr>
                        <a:t>Logistic Regression (LR)</a:t>
                      </a:r>
                      <a:endParaRPr lang="en-US" sz="1800" kern="1200" dirty="0">
                        <a:solidFill>
                          <a:schemeClr val="tx1"/>
                        </a:solidFill>
                        <a:effectLst/>
                        <a:latin typeface="+mn-lt"/>
                        <a:ea typeface="+mn-ea"/>
                        <a:cs typeface="+mn-cs"/>
                      </a:endParaRPr>
                    </a:p>
                    <a:p>
                      <a:pPr marL="268288" lvl="1" indent="-268288" hangingPunct="0">
                        <a:lnSpc>
                          <a:spcPct val="150000"/>
                        </a:lnSpc>
                        <a:buFont typeface="+mj-lt"/>
                        <a:buAutoNum type="arabicPeriod"/>
                      </a:pPr>
                      <a:r>
                        <a:rPr lang="en-GB" sz="1800" kern="1200" dirty="0">
                          <a:solidFill>
                            <a:schemeClr val="tx1"/>
                          </a:solidFill>
                          <a:effectLst/>
                          <a:latin typeface="+mn-lt"/>
                          <a:ea typeface="+mn-ea"/>
                          <a:cs typeface="+mn-cs"/>
                        </a:rPr>
                        <a:t>Light Gradient Boosting Method (LGBM)</a:t>
                      </a:r>
                      <a:endParaRPr lang="en-US" sz="1800" kern="1200" dirty="0">
                        <a:solidFill>
                          <a:schemeClr val="tx1"/>
                        </a:solidFill>
                        <a:effectLst/>
                        <a:latin typeface="+mn-lt"/>
                        <a:ea typeface="+mn-ea"/>
                        <a:cs typeface="+mn-cs"/>
                      </a:endParaRPr>
                    </a:p>
                    <a:p>
                      <a:pPr marL="268288" lvl="1" indent="-268288" hangingPunct="0">
                        <a:lnSpc>
                          <a:spcPct val="150000"/>
                        </a:lnSpc>
                        <a:buFont typeface="+mj-lt"/>
                        <a:buAutoNum type="arabicPeriod"/>
                      </a:pPr>
                      <a:r>
                        <a:rPr lang="en-GB" sz="1800" kern="1200" dirty="0">
                          <a:solidFill>
                            <a:schemeClr val="tx1"/>
                          </a:solidFill>
                          <a:effectLst/>
                          <a:latin typeface="+mn-lt"/>
                          <a:ea typeface="+mn-ea"/>
                          <a:cs typeface="+mn-cs"/>
                        </a:rPr>
                        <a:t>Naïve Bayesian (NB)</a:t>
                      </a:r>
                      <a:endParaRPr lang="en-US" sz="1800" kern="1200" dirty="0">
                        <a:solidFill>
                          <a:schemeClr val="tx1"/>
                        </a:solidFill>
                        <a:effectLst/>
                        <a:latin typeface="+mn-lt"/>
                        <a:ea typeface="+mn-ea"/>
                        <a:cs typeface="+mn-cs"/>
                      </a:endParaRPr>
                    </a:p>
                    <a:p>
                      <a:pPr marL="268288" lvl="1" indent="-268288" hangingPunct="0">
                        <a:lnSpc>
                          <a:spcPct val="150000"/>
                        </a:lnSpc>
                        <a:buFont typeface="+mj-lt"/>
                        <a:buAutoNum type="arabicPeriod"/>
                      </a:pPr>
                      <a:r>
                        <a:rPr lang="en-GB" sz="1800" kern="1200" dirty="0">
                          <a:solidFill>
                            <a:schemeClr val="tx1"/>
                          </a:solidFill>
                          <a:effectLst/>
                          <a:latin typeface="+mn-lt"/>
                          <a:ea typeface="+mn-ea"/>
                          <a:cs typeface="+mn-cs"/>
                        </a:rPr>
                        <a:t>AdaBoost (ADB)</a:t>
                      </a:r>
                      <a:endParaRPr lang="en-US" sz="1800" kern="1200" dirty="0">
                        <a:solidFill>
                          <a:schemeClr val="tx1"/>
                        </a:solidFill>
                        <a:effectLst/>
                        <a:latin typeface="+mn-lt"/>
                        <a:ea typeface="+mn-ea"/>
                        <a:cs typeface="+mn-cs"/>
                      </a:endParaRPr>
                    </a:p>
                    <a:p>
                      <a:pPr marL="268288" lvl="1" indent="-268288" hangingPunct="0">
                        <a:lnSpc>
                          <a:spcPct val="150000"/>
                        </a:lnSpc>
                        <a:buFont typeface="+mj-lt"/>
                        <a:buAutoNum type="arabicPeriod"/>
                      </a:pPr>
                      <a:r>
                        <a:rPr lang="en-GB" sz="1800" kern="1200" dirty="0">
                          <a:solidFill>
                            <a:schemeClr val="tx1"/>
                          </a:solidFill>
                          <a:effectLst/>
                          <a:latin typeface="+mn-lt"/>
                          <a:ea typeface="+mn-ea"/>
                          <a:cs typeface="+mn-cs"/>
                        </a:rPr>
                        <a:t>Support Vector Machine (SVC)</a:t>
                      </a:r>
                      <a:endParaRPr lang="en-US" sz="1800" kern="1200" dirty="0">
                        <a:solidFill>
                          <a:schemeClr val="tx1"/>
                        </a:solidFill>
                        <a:effectLst/>
                        <a:latin typeface="+mn-lt"/>
                        <a:ea typeface="+mn-ea"/>
                        <a:cs typeface="+mn-cs"/>
                      </a:endParaRPr>
                    </a:p>
                    <a:p>
                      <a:pPr marL="268288" lvl="1" indent="-268288" hangingPunct="0">
                        <a:lnSpc>
                          <a:spcPct val="150000"/>
                        </a:lnSpc>
                        <a:buFont typeface="+mj-lt"/>
                        <a:buAutoNum type="arabicPeriod"/>
                      </a:pPr>
                      <a:r>
                        <a:rPr lang="en-GB" sz="1800" kern="1200" dirty="0">
                          <a:solidFill>
                            <a:schemeClr val="tx1"/>
                          </a:solidFill>
                          <a:effectLst/>
                          <a:latin typeface="+mn-lt"/>
                          <a:ea typeface="+mn-ea"/>
                          <a:cs typeface="+mn-cs"/>
                        </a:rPr>
                        <a:t>Gradient Boost Classifier (GBC)</a:t>
                      </a:r>
                      <a:endParaRPr lang="en-US" sz="1800" kern="1200" dirty="0">
                        <a:solidFill>
                          <a:schemeClr val="tx1"/>
                        </a:solidFill>
                        <a:effectLst/>
                        <a:latin typeface="+mn-lt"/>
                        <a:ea typeface="+mn-ea"/>
                        <a:cs typeface="+mn-cs"/>
                      </a:endParaRPr>
                    </a:p>
                    <a:p>
                      <a:pPr marL="268288" lvl="1" indent="-268288" hangingPunct="0">
                        <a:lnSpc>
                          <a:spcPct val="150000"/>
                        </a:lnSpc>
                        <a:buFont typeface="+mj-lt"/>
                        <a:buAutoNum type="arabicPeriod"/>
                      </a:pPr>
                      <a:r>
                        <a:rPr lang="en-GB" sz="1800" kern="1200" dirty="0">
                          <a:solidFill>
                            <a:schemeClr val="tx1"/>
                          </a:solidFill>
                          <a:effectLst/>
                          <a:latin typeface="+mn-lt"/>
                          <a:ea typeface="+mn-ea"/>
                          <a:cs typeface="+mn-cs"/>
                        </a:rPr>
                        <a:t>Random Forest Classifier (RFC)</a:t>
                      </a:r>
                      <a:endParaRPr lang="en-US" sz="1800" kern="1200" dirty="0">
                        <a:solidFill>
                          <a:schemeClr val="tx1"/>
                        </a:solidFill>
                        <a:effectLst/>
                        <a:latin typeface="+mn-lt"/>
                        <a:ea typeface="+mn-ea"/>
                        <a:cs typeface="+mn-cs"/>
                      </a:endParaRPr>
                    </a:p>
                    <a:p>
                      <a:pPr marL="268288" lvl="1" indent="-268288" hangingPunct="0">
                        <a:lnSpc>
                          <a:spcPct val="150000"/>
                        </a:lnSpc>
                        <a:buFont typeface="+mj-lt"/>
                        <a:buAutoNum type="arabicPeriod"/>
                      </a:pPr>
                      <a:r>
                        <a:rPr lang="en-GB" sz="1800" kern="1200" dirty="0" err="1">
                          <a:solidFill>
                            <a:schemeClr val="tx1"/>
                          </a:solidFill>
                          <a:effectLst/>
                          <a:latin typeface="+mn-lt"/>
                          <a:ea typeface="+mn-ea"/>
                          <a:cs typeface="+mn-cs"/>
                        </a:rPr>
                        <a:t>XGBoost</a:t>
                      </a:r>
                      <a:r>
                        <a:rPr lang="en-GB" sz="1800" kern="1200" dirty="0">
                          <a:solidFill>
                            <a:schemeClr val="tx1"/>
                          </a:solidFill>
                          <a:effectLst/>
                          <a:latin typeface="+mn-lt"/>
                          <a:ea typeface="+mn-ea"/>
                          <a:cs typeface="+mn-cs"/>
                        </a:rPr>
                        <a:t> (XGB)</a:t>
                      </a:r>
                      <a:endParaRPr lang="en-US" sz="1800" kern="1200" dirty="0">
                        <a:solidFill>
                          <a:schemeClr val="tx1"/>
                        </a:solidFill>
                        <a:effectLst/>
                        <a:latin typeface="+mn-lt"/>
                        <a:ea typeface="+mn-ea"/>
                        <a:cs typeface="+mn-cs"/>
                      </a:endParaRPr>
                    </a:p>
                    <a:p>
                      <a:pPr marL="268288" lvl="1" indent="-268288" hangingPunct="0">
                        <a:lnSpc>
                          <a:spcPct val="150000"/>
                        </a:lnSpc>
                        <a:buFont typeface="+mj-lt"/>
                        <a:buAutoNum type="arabicPeriod"/>
                      </a:pPr>
                      <a:r>
                        <a:rPr lang="en-GB" sz="1800" kern="1200" dirty="0">
                          <a:solidFill>
                            <a:schemeClr val="tx1"/>
                          </a:solidFill>
                          <a:effectLst/>
                          <a:latin typeface="+mn-lt"/>
                          <a:ea typeface="+mn-ea"/>
                          <a:cs typeface="+mn-cs"/>
                        </a:rPr>
                        <a:t>Decision Tree (DT)</a:t>
                      </a:r>
                      <a:endParaRPr lang="en-US" sz="1800" kern="1200" dirty="0">
                        <a:solidFill>
                          <a:schemeClr val="tx1"/>
                        </a:solidFill>
                        <a:effectLst/>
                        <a:latin typeface="+mn-lt"/>
                        <a:ea typeface="+mn-ea"/>
                        <a:cs typeface="+mn-cs"/>
                      </a:endParaRPr>
                    </a:p>
                    <a:p>
                      <a:pPr marL="268288" lvl="1" indent="-268288" hangingPunct="0">
                        <a:lnSpc>
                          <a:spcPct val="150000"/>
                        </a:lnSpc>
                        <a:buFont typeface="+mj-lt"/>
                        <a:buAutoNum type="arabicPeriod"/>
                      </a:pPr>
                      <a:r>
                        <a:rPr lang="en-GB" sz="1800" kern="1200" dirty="0">
                          <a:solidFill>
                            <a:schemeClr val="tx1"/>
                          </a:solidFill>
                          <a:effectLst/>
                          <a:latin typeface="+mn-lt"/>
                          <a:ea typeface="+mn-ea"/>
                          <a:cs typeface="+mn-cs"/>
                        </a:rPr>
                        <a:t>Perceptron</a:t>
                      </a:r>
                      <a:endParaRPr lang="en-US" sz="1800" dirty="0"/>
                    </a:p>
                  </a:txBody>
                  <a:tcPr marT="45721" marB="45721"/>
                </a:tc>
                <a:tc>
                  <a:txBody>
                    <a:bodyPr/>
                    <a:lstStyle/>
                    <a:p>
                      <a:pPr marL="0" indent="0">
                        <a:lnSpc>
                          <a:spcPct val="150000"/>
                        </a:lnSpc>
                        <a:buFont typeface="+mj-lt"/>
                        <a:buNone/>
                      </a:pPr>
                      <a:r>
                        <a:rPr lang="en-US" sz="2000" b="1" dirty="0"/>
                        <a:t>No Transfer</a:t>
                      </a:r>
                    </a:p>
                    <a:p>
                      <a:pPr marL="180982" indent="-180982">
                        <a:lnSpc>
                          <a:spcPct val="150000"/>
                        </a:lnSpc>
                        <a:buFont typeface="+mj-lt"/>
                        <a:buAutoNum type="arabicPeriod"/>
                      </a:pPr>
                      <a:r>
                        <a:rPr lang="en-US" sz="1800" dirty="0"/>
                        <a:t>TFIDF</a:t>
                      </a:r>
                    </a:p>
                    <a:p>
                      <a:pPr marL="180982" indent="-180982">
                        <a:lnSpc>
                          <a:spcPct val="150000"/>
                        </a:lnSpc>
                        <a:buFont typeface="+mj-lt"/>
                        <a:buAutoNum type="arabicPeriod"/>
                      </a:pPr>
                      <a:r>
                        <a:rPr lang="en-US" sz="1800" dirty="0"/>
                        <a:t>Word2Vec</a:t>
                      </a:r>
                    </a:p>
                    <a:p>
                      <a:pPr marL="180982" indent="-180982">
                        <a:lnSpc>
                          <a:spcPct val="150000"/>
                        </a:lnSpc>
                        <a:buFont typeface="+mj-lt"/>
                        <a:buAutoNum type="arabicPeriod"/>
                      </a:pPr>
                      <a:r>
                        <a:rPr lang="en-US" sz="1800" dirty="0"/>
                        <a:t>BOW</a:t>
                      </a:r>
                    </a:p>
                    <a:p>
                      <a:pPr marL="180982" marR="0" lvl="0" indent="-180982" algn="l" defTabSz="457200" rtl="0" eaLnBrk="1" fontAlgn="auto" latinLnBrk="0" hangingPunct="1">
                        <a:lnSpc>
                          <a:spcPct val="150000"/>
                        </a:lnSpc>
                        <a:spcBef>
                          <a:spcPts val="0"/>
                        </a:spcBef>
                        <a:spcAft>
                          <a:spcPts val="0"/>
                        </a:spcAft>
                        <a:buClrTx/>
                        <a:buSzTx/>
                        <a:buFont typeface="+mj-lt"/>
                        <a:buAutoNum type="arabicPeriod"/>
                        <a:tabLst/>
                        <a:defRPr/>
                      </a:pPr>
                      <a:r>
                        <a:rPr lang="en-US" sz="1800" dirty="0" err="1"/>
                        <a:t>fastText</a:t>
                      </a:r>
                      <a:endParaRPr lang="en-US" sz="1800" dirty="0"/>
                    </a:p>
                    <a:p>
                      <a:pPr marL="180982" marR="0" lvl="0" indent="-180982" algn="l" defTabSz="457200" rtl="0" eaLnBrk="1" fontAlgn="auto" latinLnBrk="0" hangingPunct="1">
                        <a:lnSpc>
                          <a:spcPct val="150000"/>
                        </a:lnSpc>
                        <a:spcBef>
                          <a:spcPts val="0"/>
                        </a:spcBef>
                        <a:spcAft>
                          <a:spcPts val="0"/>
                        </a:spcAft>
                        <a:buClrTx/>
                        <a:buSzTx/>
                        <a:buFont typeface="+mj-lt"/>
                        <a:buAutoNum type="arabicPeriod"/>
                        <a:tabLst/>
                        <a:defRPr/>
                      </a:pPr>
                      <a:endParaRPr lang="en-US" sz="1800" dirty="0"/>
                    </a:p>
                    <a:p>
                      <a:pPr marL="0" indent="0">
                        <a:lnSpc>
                          <a:spcPct val="150000"/>
                        </a:lnSpc>
                        <a:buFont typeface="+mj-lt"/>
                        <a:buNone/>
                      </a:pPr>
                      <a:r>
                        <a:rPr lang="en-US" sz="2000" b="1" dirty="0"/>
                        <a:t>Transfer Embedding</a:t>
                      </a:r>
                    </a:p>
                    <a:p>
                      <a:pPr marL="180982" indent="-180982">
                        <a:lnSpc>
                          <a:spcPct val="150000"/>
                        </a:lnSpc>
                        <a:buFont typeface="+mj-lt"/>
                        <a:buAutoNum type="arabicPeriod"/>
                      </a:pPr>
                      <a:r>
                        <a:rPr lang="en-US" sz="1800" dirty="0" err="1"/>
                        <a:t>IndicBERT</a:t>
                      </a:r>
                      <a:endParaRPr lang="en-US" sz="1800" dirty="0"/>
                    </a:p>
                    <a:p>
                      <a:pPr marL="180982" indent="-180982">
                        <a:lnSpc>
                          <a:spcPct val="150000"/>
                        </a:lnSpc>
                        <a:buFont typeface="+mj-lt"/>
                        <a:buAutoNum type="arabicPeriod"/>
                      </a:pPr>
                      <a:r>
                        <a:rPr lang="en-US" sz="1800" dirty="0"/>
                        <a:t>Multilingual BERT</a:t>
                      </a:r>
                    </a:p>
                    <a:p>
                      <a:pPr marL="180982" indent="-180982">
                        <a:lnSpc>
                          <a:spcPct val="150000"/>
                        </a:lnSpc>
                        <a:buFont typeface="+mj-lt"/>
                        <a:buAutoNum type="arabicPeriod"/>
                      </a:pPr>
                      <a:r>
                        <a:rPr lang="en-US" sz="1800" dirty="0" err="1"/>
                        <a:t>fastText</a:t>
                      </a:r>
                      <a:r>
                        <a:rPr lang="en-US" sz="1800" dirty="0"/>
                        <a:t> Wiki</a:t>
                      </a:r>
                    </a:p>
                    <a:p>
                      <a:pPr marL="180982" indent="-180982">
                        <a:lnSpc>
                          <a:spcPct val="150000"/>
                        </a:lnSpc>
                        <a:buFont typeface="+mj-lt"/>
                        <a:buAutoNum type="arabicPeriod"/>
                      </a:pPr>
                      <a:r>
                        <a:rPr lang="en-US" sz="1800" dirty="0" err="1"/>
                        <a:t>fastText</a:t>
                      </a:r>
                      <a:r>
                        <a:rPr lang="en-US" sz="1800" dirty="0"/>
                        <a:t> </a:t>
                      </a:r>
                      <a:r>
                        <a:rPr lang="en-US" sz="1800" dirty="0" err="1"/>
                        <a:t>Indicnlp</a:t>
                      </a:r>
                      <a:r>
                        <a:rPr lang="en-US" sz="1800" dirty="0"/>
                        <a:t>/ </a:t>
                      </a:r>
                      <a:r>
                        <a:rPr lang="en-US" sz="1800" dirty="0" err="1"/>
                        <a:t>IndicFT</a:t>
                      </a:r>
                      <a:endParaRPr lang="en-US" sz="1800" dirty="0"/>
                    </a:p>
                  </a:txBody>
                  <a:tcPr marT="45721" marB="45721"/>
                </a:tc>
                <a:tc>
                  <a:txBody>
                    <a:bodyPr/>
                    <a:lstStyle/>
                    <a:p>
                      <a:pPr marL="180982" indent="-180982">
                        <a:lnSpc>
                          <a:spcPct val="150000"/>
                        </a:lnSpc>
                        <a:buFont typeface="+mj-lt"/>
                        <a:buAutoNum type="arabicPeriod"/>
                      </a:pPr>
                      <a:r>
                        <a:rPr lang="en-US" sz="1800" dirty="0"/>
                        <a:t>Lexical Feature</a:t>
                      </a:r>
                    </a:p>
                    <a:p>
                      <a:pPr marL="180982" indent="-180982">
                        <a:lnSpc>
                          <a:spcPct val="150000"/>
                        </a:lnSpc>
                        <a:buFont typeface="+mj-lt"/>
                        <a:buAutoNum type="arabicPeriod"/>
                      </a:pPr>
                      <a:r>
                        <a:rPr lang="en-US" sz="1800" dirty="0"/>
                        <a:t>Combined = </a:t>
                      </a:r>
                      <a:r>
                        <a:rPr lang="en-US" sz="1800" dirty="0" err="1"/>
                        <a:t>IndicFT</a:t>
                      </a:r>
                      <a:r>
                        <a:rPr lang="en-US" sz="1800" dirty="0"/>
                        <a:t> + </a:t>
                      </a:r>
                      <a:r>
                        <a:rPr lang="en-US" sz="1800" dirty="0" err="1"/>
                        <a:t>LexicalFeature</a:t>
                      </a:r>
                      <a:endParaRPr lang="en-US" sz="1800" dirty="0"/>
                    </a:p>
                    <a:p>
                      <a:pPr>
                        <a:lnSpc>
                          <a:spcPct val="150000"/>
                        </a:lnSpc>
                      </a:pPr>
                      <a:endParaRPr lang="en-US" sz="1800" dirty="0"/>
                    </a:p>
                    <a:p>
                      <a:pPr>
                        <a:lnSpc>
                          <a:spcPct val="150000"/>
                        </a:lnSpc>
                      </a:pPr>
                      <a:r>
                        <a:rPr lang="en-US" sz="1800" b="1" dirty="0"/>
                        <a:t>Task Transfer</a:t>
                      </a:r>
                    </a:p>
                    <a:p>
                      <a:pPr marL="228600" indent="-228600">
                        <a:lnSpc>
                          <a:spcPct val="150000"/>
                        </a:lnSpc>
                        <a:buFont typeface="+mj-lt"/>
                        <a:buAutoNum type="arabicPeriod"/>
                      </a:pPr>
                      <a:r>
                        <a:rPr lang="en-US" sz="1800" b="0" dirty="0" err="1"/>
                        <a:t>mBERT</a:t>
                      </a:r>
                      <a:r>
                        <a:rPr lang="en-US" sz="1800" b="0" dirty="0"/>
                        <a:t> (</a:t>
                      </a:r>
                      <a:r>
                        <a:rPr lang="en-US" sz="1800" b="0" dirty="0" err="1"/>
                        <a:t>Pyrotch</a:t>
                      </a:r>
                      <a:r>
                        <a:rPr lang="en-US" sz="1800" b="0" dirty="0"/>
                        <a:t>)</a:t>
                      </a:r>
                    </a:p>
                    <a:p>
                      <a:pPr marL="228600" indent="-228600">
                        <a:lnSpc>
                          <a:spcPct val="150000"/>
                        </a:lnSpc>
                        <a:buFont typeface="+mj-lt"/>
                        <a:buAutoNum type="arabicPeriod"/>
                      </a:pPr>
                      <a:r>
                        <a:rPr lang="en-US" sz="1800" b="0" dirty="0" err="1"/>
                        <a:t>mBERT</a:t>
                      </a:r>
                      <a:r>
                        <a:rPr lang="en-US" sz="1800" b="0" dirty="0"/>
                        <a:t> (Transformer)</a:t>
                      </a:r>
                    </a:p>
                    <a:p>
                      <a:pPr marL="228600" indent="-228600">
                        <a:lnSpc>
                          <a:spcPct val="150000"/>
                        </a:lnSpc>
                        <a:buFont typeface="+mj-lt"/>
                        <a:buAutoNum type="arabicPeriod"/>
                      </a:pPr>
                      <a:r>
                        <a:rPr lang="en-US" sz="1800" b="0" dirty="0" err="1"/>
                        <a:t>IndicBERT</a:t>
                      </a:r>
                      <a:endParaRPr lang="en-US" sz="1800" b="0" dirty="0"/>
                    </a:p>
                    <a:p>
                      <a:pPr marL="228600" indent="-228600">
                        <a:lnSpc>
                          <a:spcPct val="150000"/>
                        </a:lnSpc>
                        <a:buFont typeface="+mj-lt"/>
                        <a:buAutoNum type="arabicPeriod"/>
                      </a:pPr>
                      <a:r>
                        <a:rPr lang="en-US" sz="1800" b="0" dirty="0" err="1"/>
                        <a:t>IndicFT</a:t>
                      </a:r>
                      <a:endParaRPr lang="en-US" sz="1800" b="0" dirty="0"/>
                    </a:p>
                    <a:p>
                      <a:pPr marL="228600" indent="-228600">
                        <a:lnSpc>
                          <a:spcPct val="150000"/>
                        </a:lnSpc>
                        <a:buFont typeface="+mj-lt"/>
                        <a:buAutoNum type="arabicPeriod"/>
                      </a:pPr>
                      <a:r>
                        <a:rPr lang="en-US" sz="1800" b="0" dirty="0" err="1"/>
                        <a:t>fastTextWiki</a:t>
                      </a:r>
                      <a:endParaRPr lang="en-US" sz="1800" b="1" dirty="0"/>
                    </a:p>
                  </a:txBody>
                  <a:tcPr marT="45721" marB="45721"/>
                </a:tc>
                <a:extLst>
                  <a:ext uri="{0D108BD9-81ED-4DB2-BD59-A6C34878D82A}">
                    <a16:rowId xmlns:a16="http://schemas.microsoft.com/office/drawing/2014/main" val="1834552696"/>
                  </a:ext>
                </a:extLst>
              </a:tr>
            </a:tbl>
          </a:graphicData>
        </a:graphic>
      </p:graphicFrame>
    </p:spTree>
    <p:extLst>
      <p:ext uri="{BB962C8B-B14F-4D97-AF65-F5344CB8AC3E}">
        <p14:creationId xmlns:p14="http://schemas.microsoft.com/office/powerpoint/2010/main" val="1465766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608332-314F-4BB3-A75D-136EA8F55EB4}"/>
              </a:ext>
            </a:extLst>
          </p:cNvPr>
          <p:cNvSpPr>
            <a:spLocks noGrp="1"/>
          </p:cNvSpPr>
          <p:nvPr>
            <p:ph type="title"/>
          </p:nvPr>
        </p:nvSpPr>
        <p:spPr/>
        <p:txBody>
          <a:bodyPr/>
          <a:lstStyle/>
          <a:p>
            <a:r>
              <a:rPr lang="en-US" dirty="0"/>
              <a:t>Models Types</a:t>
            </a:r>
          </a:p>
        </p:txBody>
      </p:sp>
      <p:sp>
        <p:nvSpPr>
          <p:cNvPr id="6" name="Content Placeholder 5">
            <a:extLst>
              <a:ext uri="{FF2B5EF4-FFF2-40B4-BE49-F238E27FC236}">
                <a16:creationId xmlns:a16="http://schemas.microsoft.com/office/drawing/2014/main" id="{60AB3103-054E-4B8A-881A-CC080BB1717A}"/>
              </a:ext>
            </a:extLst>
          </p:cNvPr>
          <p:cNvSpPr>
            <a:spLocks noGrp="1"/>
          </p:cNvSpPr>
          <p:nvPr>
            <p:ph idx="1"/>
          </p:nvPr>
        </p:nvSpPr>
        <p:spPr>
          <a:xfrm>
            <a:off x="919119" y="959259"/>
            <a:ext cx="10353762" cy="4584806"/>
          </a:xfrm>
        </p:spPr>
        <p:txBody>
          <a:bodyPr>
            <a:noAutofit/>
          </a:bodyPr>
          <a:lstStyle/>
          <a:p>
            <a:pPr marL="36900" indent="0" algn="just" hangingPunct="0">
              <a:lnSpc>
                <a:spcPct val="100000"/>
              </a:lnSpc>
              <a:buNone/>
              <a:tabLst>
                <a:tab pos="457200" algn="l"/>
              </a:tabLst>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Twelve classifiers are used, ten embedding used. Six approaches used to create 109 models are summarised in the graph.</a:t>
            </a:r>
            <a:endParaRPr lang="en-US" sz="2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01003D8-CA93-45B8-92DB-CD77DF6280F3}"/>
              </a:ext>
            </a:extLst>
          </p:cNvPr>
          <p:cNvPicPr>
            <a:picLocks noChangeAspect="1"/>
          </p:cNvPicPr>
          <p:nvPr/>
        </p:nvPicPr>
        <p:blipFill>
          <a:blip r:embed="rId2"/>
          <a:stretch>
            <a:fillRect/>
          </a:stretch>
        </p:blipFill>
        <p:spPr>
          <a:xfrm>
            <a:off x="2190000" y="1897475"/>
            <a:ext cx="7651115" cy="4691593"/>
          </a:xfrm>
          <a:prstGeom prst="rect">
            <a:avLst/>
          </a:prstGeom>
        </p:spPr>
      </p:pic>
    </p:spTree>
    <p:extLst>
      <p:ext uri="{BB962C8B-B14F-4D97-AF65-F5344CB8AC3E}">
        <p14:creationId xmlns:p14="http://schemas.microsoft.com/office/powerpoint/2010/main" val="347698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017E-3462-4C9F-B0E7-04A8200151E5}"/>
              </a:ext>
            </a:extLst>
          </p:cNvPr>
          <p:cNvSpPr>
            <a:spLocks noGrp="1"/>
          </p:cNvSpPr>
          <p:nvPr>
            <p:ph type="title"/>
          </p:nvPr>
        </p:nvSpPr>
        <p:spPr/>
        <p:txBody>
          <a:bodyPr/>
          <a:lstStyle/>
          <a:p>
            <a:r>
              <a:rPr lang="en-US" dirty="0"/>
              <a:t>Results – Best Models</a:t>
            </a:r>
          </a:p>
        </p:txBody>
      </p:sp>
      <p:pic>
        <p:nvPicPr>
          <p:cNvPr id="4" name="Picture 3">
            <a:extLst>
              <a:ext uri="{FF2B5EF4-FFF2-40B4-BE49-F238E27FC236}">
                <a16:creationId xmlns:a16="http://schemas.microsoft.com/office/drawing/2014/main" id="{80F5D16A-FD0D-4AAD-82C3-204525383AF9}"/>
              </a:ext>
            </a:extLst>
          </p:cNvPr>
          <p:cNvPicPr/>
          <p:nvPr/>
        </p:nvPicPr>
        <p:blipFill>
          <a:blip r:embed="rId2"/>
          <a:stretch>
            <a:fillRect/>
          </a:stretch>
        </p:blipFill>
        <p:spPr>
          <a:xfrm>
            <a:off x="214774" y="1088124"/>
            <a:ext cx="5765698" cy="3432257"/>
          </a:xfrm>
          <a:prstGeom prst="rect">
            <a:avLst/>
          </a:prstGeom>
        </p:spPr>
      </p:pic>
      <p:pic>
        <p:nvPicPr>
          <p:cNvPr id="5" name="Picture 4">
            <a:extLst>
              <a:ext uri="{FF2B5EF4-FFF2-40B4-BE49-F238E27FC236}">
                <a16:creationId xmlns:a16="http://schemas.microsoft.com/office/drawing/2014/main" id="{4129909F-AA67-40EC-BD18-259AE391525D}"/>
              </a:ext>
            </a:extLst>
          </p:cNvPr>
          <p:cNvPicPr/>
          <p:nvPr/>
        </p:nvPicPr>
        <p:blipFill>
          <a:blip r:embed="rId3"/>
          <a:stretch>
            <a:fillRect/>
          </a:stretch>
        </p:blipFill>
        <p:spPr>
          <a:xfrm>
            <a:off x="6302405" y="1088124"/>
            <a:ext cx="5407815" cy="2127024"/>
          </a:xfrm>
          <a:prstGeom prst="rect">
            <a:avLst/>
          </a:prstGeom>
        </p:spPr>
      </p:pic>
    </p:spTree>
    <p:extLst>
      <p:ext uri="{BB962C8B-B14F-4D97-AF65-F5344CB8AC3E}">
        <p14:creationId xmlns:p14="http://schemas.microsoft.com/office/powerpoint/2010/main" val="4031997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EA34-4DB2-4A55-8B95-DE3C24F789B0}"/>
              </a:ext>
            </a:extLst>
          </p:cNvPr>
          <p:cNvSpPr>
            <a:spLocks noGrp="1"/>
          </p:cNvSpPr>
          <p:nvPr>
            <p:ph type="title"/>
          </p:nvPr>
        </p:nvSpPr>
        <p:spPr/>
        <p:txBody>
          <a:bodyPr/>
          <a:lstStyle/>
          <a:p>
            <a:r>
              <a:rPr lang="en-US" dirty="0"/>
              <a:t>Best Classifier for Best Embedding</a:t>
            </a:r>
          </a:p>
        </p:txBody>
      </p:sp>
      <p:pic>
        <p:nvPicPr>
          <p:cNvPr id="3" name="Picture 2">
            <a:extLst>
              <a:ext uri="{FF2B5EF4-FFF2-40B4-BE49-F238E27FC236}">
                <a16:creationId xmlns:a16="http://schemas.microsoft.com/office/drawing/2014/main" id="{7C6B9192-21AE-49D0-9053-AB404295C8E9}"/>
              </a:ext>
            </a:extLst>
          </p:cNvPr>
          <p:cNvPicPr/>
          <p:nvPr/>
        </p:nvPicPr>
        <p:blipFill>
          <a:blip r:embed="rId2"/>
          <a:stretch>
            <a:fillRect/>
          </a:stretch>
        </p:blipFill>
        <p:spPr>
          <a:xfrm>
            <a:off x="1815587" y="912341"/>
            <a:ext cx="7969967" cy="4647801"/>
          </a:xfrm>
          <a:prstGeom prst="rect">
            <a:avLst/>
          </a:prstGeom>
        </p:spPr>
      </p:pic>
    </p:spTree>
    <p:extLst>
      <p:ext uri="{BB962C8B-B14F-4D97-AF65-F5344CB8AC3E}">
        <p14:creationId xmlns:p14="http://schemas.microsoft.com/office/powerpoint/2010/main" val="957713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FE13-0C15-4005-B19A-669155B7078C}"/>
              </a:ext>
            </a:extLst>
          </p:cNvPr>
          <p:cNvSpPr>
            <a:spLocks noGrp="1"/>
          </p:cNvSpPr>
          <p:nvPr>
            <p:ph type="title"/>
          </p:nvPr>
        </p:nvSpPr>
        <p:spPr/>
        <p:txBody>
          <a:bodyPr/>
          <a:lstStyle/>
          <a:p>
            <a:r>
              <a:rPr lang="en-US" dirty="0"/>
              <a:t>Lexical Features are Not Good</a:t>
            </a:r>
          </a:p>
        </p:txBody>
      </p:sp>
      <p:pic>
        <p:nvPicPr>
          <p:cNvPr id="4" name="Picture 3">
            <a:extLst>
              <a:ext uri="{FF2B5EF4-FFF2-40B4-BE49-F238E27FC236}">
                <a16:creationId xmlns:a16="http://schemas.microsoft.com/office/drawing/2014/main" id="{183755AD-9874-4BDB-9152-646DE497DBB8}"/>
              </a:ext>
            </a:extLst>
          </p:cNvPr>
          <p:cNvPicPr/>
          <p:nvPr/>
        </p:nvPicPr>
        <p:blipFill>
          <a:blip r:embed="rId2"/>
          <a:stretch>
            <a:fillRect/>
          </a:stretch>
        </p:blipFill>
        <p:spPr>
          <a:xfrm>
            <a:off x="2123065" y="882844"/>
            <a:ext cx="7667074" cy="4655175"/>
          </a:xfrm>
          <a:prstGeom prst="rect">
            <a:avLst/>
          </a:prstGeom>
        </p:spPr>
      </p:pic>
    </p:spTree>
    <p:extLst>
      <p:ext uri="{BB962C8B-B14F-4D97-AF65-F5344CB8AC3E}">
        <p14:creationId xmlns:p14="http://schemas.microsoft.com/office/powerpoint/2010/main" val="270423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9D26-78D2-4D90-B855-36C599C1314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7DB85B6-BE3D-4A87-9E49-E367820EAF9D}"/>
              </a:ext>
            </a:extLst>
          </p:cNvPr>
          <p:cNvSpPr>
            <a:spLocks noGrp="1"/>
          </p:cNvSpPr>
          <p:nvPr>
            <p:ph idx="1"/>
          </p:nvPr>
        </p:nvSpPr>
        <p:spPr/>
        <p:txBody>
          <a:bodyPr/>
          <a:lstStyle/>
          <a:p>
            <a:r>
              <a:rPr lang="en-GB" sz="1800" dirty="0">
                <a:effectLst/>
                <a:latin typeface="Times New Roman" panose="02020603050405020304" pitchFamily="18" charset="0"/>
                <a:ea typeface="Times New Roman" panose="02020603050405020304" pitchFamily="18" charset="0"/>
                <a:cs typeface="Arial" panose="020B0604020202020204" pitchFamily="34" charset="0"/>
              </a:rPr>
              <a:t>Two embedding transfer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fastTextWiki</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and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IndicFT</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both gives competitive results 76% and 74% accuracy respectably with NB classifier. Both of these are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fastText</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based embedding.</a:t>
            </a:r>
          </a:p>
          <a:p>
            <a:r>
              <a:rPr lang="en-GB" sz="1800" dirty="0">
                <a:effectLst/>
                <a:latin typeface="Times New Roman" panose="02020603050405020304" pitchFamily="18" charset="0"/>
                <a:ea typeface="Times New Roman" panose="02020603050405020304" pitchFamily="18" charset="0"/>
                <a:cs typeface="Arial" panose="020B0604020202020204" pitchFamily="34" charset="0"/>
              </a:rPr>
              <a:t>Task transfer gives the best results, highest accuracy 76% when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fastTextWiki</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pretrained model is used for classification</a:t>
            </a:r>
          </a:p>
          <a:p>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IndicBERT</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or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mBERT</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Task transfer with transformer implementation are not giving good results.</a:t>
            </a:r>
          </a:p>
          <a:p>
            <a:r>
              <a:rPr lang="en-GB" sz="1800" dirty="0">
                <a:effectLst/>
                <a:latin typeface="Times New Roman" panose="02020603050405020304" pitchFamily="18" charset="0"/>
                <a:ea typeface="Times New Roman" panose="02020603050405020304" pitchFamily="18" charset="0"/>
                <a:cs typeface="Arial" panose="020B0604020202020204" pitchFamily="34" charset="0"/>
              </a:rPr>
              <a:t>All other models which were created using our own embedding could not perform good with any classifier used.</a:t>
            </a:r>
          </a:p>
          <a:p>
            <a:r>
              <a:rPr lang="en-GB" sz="1800" dirty="0">
                <a:effectLst/>
                <a:latin typeface="Times New Roman" panose="02020603050405020304" pitchFamily="18" charset="0"/>
                <a:ea typeface="Times New Roman" panose="02020603050405020304" pitchFamily="18" charset="0"/>
                <a:cs typeface="Arial" panose="020B0604020202020204" pitchFamily="34" charset="0"/>
              </a:rPr>
              <a:t>The best result of Lexical features is with LGBM classifier. Accuracy; 66%. Lexical features are not effective in sarcasm detection for Hinglish text.</a:t>
            </a:r>
          </a:p>
          <a:p>
            <a:r>
              <a:rPr lang="en-GB" sz="1800" dirty="0">
                <a:effectLst/>
                <a:latin typeface="Times New Roman" panose="02020603050405020304" pitchFamily="18" charset="0"/>
                <a:ea typeface="Times New Roman" panose="02020603050405020304" pitchFamily="18" charset="0"/>
                <a:cs typeface="Arial" panose="020B0604020202020204" pitchFamily="34" charset="0"/>
              </a:rPr>
              <a:t>NB &amp; SVC are the best classifier provided good embedding are used.</a:t>
            </a:r>
          </a:p>
          <a:p>
            <a:r>
              <a:rPr lang="en-GB" sz="1800" dirty="0">
                <a:effectLst/>
                <a:latin typeface="Times New Roman" panose="02020603050405020304" pitchFamily="18" charset="0"/>
                <a:ea typeface="Times New Roman" panose="02020603050405020304" pitchFamily="18" charset="0"/>
                <a:cs typeface="Arial" panose="020B0604020202020204" pitchFamily="34" charset="0"/>
              </a:rPr>
              <a:t>Transliteration is quite complicated task and it need separate focus otherwise in future also we may not see enough improvement in Hinglish language-based models.</a:t>
            </a:r>
          </a:p>
          <a:p>
            <a:endParaRPr lang="en-US" dirty="0"/>
          </a:p>
        </p:txBody>
      </p:sp>
    </p:spTree>
    <p:extLst>
      <p:ext uri="{BB962C8B-B14F-4D97-AF65-F5344CB8AC3E}">
        <p14:creationId xmlns:p14="http://schemas.microsoft.com/office/powerpoint/2010/main" val="3236015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A42D-259E-489F-B816-D13C2262F60E}"/>
              </a:ext>
            </a:extLst>
          </p:cNvPr>
          <p:cNvSpPr>
            <a:spLocks noGrp="1"/>
          </p:cNvSpPr>
          <p:nvPr>
            <p:ph type="title"/>
          </p:nvPr>
        </p:nvSpPr>
        <p:spPr/>
        <p:txBody>
          <a:bodyPr/>
          <a:lstStyle/>
          <a:p>
            <a:r>
              <a:rPr lang="en-US" dirty="0"/>
              <a:t>Limitation</a:t>
            </a:r>
          </a:p>
        </p:txBody>
      </p:sp>
      <p:sp>
        <p:nvSpPr>
          <p:cNvPr id="3" name="Content Placeholder 2">
            <a:extLst>
              <a:ext uri="{FF2B5EF4-FFF2-40B4-BE49-F238E27FC236}">
                <a16:creationId xmlns:a16="http://schemas.microsoft.com/office/drawing/2014/main" id="{39E2DFE9-C894-4797-8E54-FFA9B1BBD4C5}"/>
              </a:ext>
            </a:extLst>
          </p:cNvPr>
          <p:cNvSpPr>
            <a:spLocks noGrp="1"/>
          </p:cNvSpPr>
          <p:nvPr>
            <p:ph idx="1"/>
          </p:nvPr>
        </p:nvSpPr>
        <p:spPr/>
        <p:txBody>
          <a:bodyPr/>
          <a:lstStyle/>
          <a:p>
            <a:r>
              <a:rPr lang="en-US" dirty="0"/>
              <a:t>We included only two scripts Devanagari and English. If text is in any other script, we will not get good results.</a:t>
            </a:r>
          </a:p>
          <a:p>
            <a:r>
              <a:rPr lang="en-US" dirty="0"/>
              <a:t>Trained only on general text and not related to any specific domain</a:t>
            </a:r>
          </a:p>
          <a:p>
            <a:r>
              <a:rPr lang="en-US" dirty="0"/>
              <a:t>Training dataset has more twitter data and less blog data but performance on blog data is better than twitter data. We are assuming that this may be because of high structure and consistency in blog text than twitter text.</a:t>
            </a:r>
          </a:p>
        </p:txBody>
      </p:sp>
    </p:spTree>
    <p:extLst>
      <p:ext uri="{BB962C8B-B14F-4D97-AF65-F5344CB8AC3E}">
        <p14:creationId xmlns:p14="http://schemas.microsoft.com/office/powerpoint/2010/main" val="1329539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D532-DBE8-4441-A2AE-5BF990B20B61}"/>
              </a:ext>
            </a:extLst>
          </p:cNvPr>
          <p:cNvSpPr>
            <a:spLocks noGrp="1"/>
          </p:cNvSpPr>
          <p:nvPr>
            <p:ph type="title"/>
          </p:nvPr>
        </p:nvSpPr>
        <p:spPr/>
        <p:txBody>
          <a:bodyPr/>
          <a:lstStyle/>
          <a:p>
            <a:r>
              <a:rPr lang="en-US" dirty="0"/>
              <a:t>Future Recommendation</a:t>
            </a:r>
          </a:p>
        </p:txBody>
      </p:sp>
      <p:graphicFrame>
        <p:nvGraphicFramePr>
          <p:cNvPr id="4" name="Diagram 3">
            <a:extLst>
              <a:ext uri="{FF2B5EF4-FFF2-40B4-BE49-F238E27FC236}">
                <a16:creationId xmlns:a16="http://schemas.microsoft.com/office/drawing/2014/main" id="{CDEC8E61-F30B-42EF-906F-7BF38E4E7587}"/>
              </a:ext>
            </a:extLst>
          </p:cNvPr>
          <p:cNvGraphicFramePr/>
          <p:nvPr>
            <p:extLst>
              <p:ext uri="{D42A27DB-BD31-4B8C-83A1-F6EECF244321}">
                <p14:modId xmlns:p14="http://schemas.microsoft.com/office/powerpoint/2010/main" val="1677710070"/>
              </p:ext>
            </p:extLst>
          </p:nvPr>
        </p:nvGraphicFramePr>
        <p:xfrm>
          <a:off x="866877" y="970388"/>
          <a:ext cx="1035664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4722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C677C0-9721-4F41-9EEA-F689B4C0C33F}"/>
              </a:ext>
            </a:extLst>
          </p:cNvPr>
          <p:cNvSpPr>
            <a:spLocks noGrp="1"/>
          </p:cNvSpPr>
          <p:nvPr>
            <p:ph type="title"/>
          </p:nvPr>
        </p:nvSpPr>
        <p:spPr/>
        <p:txBody>
          <a:bodyPr/>
          <a:lstStyle/>
          <a:p>
            <a:r>
              <a:rPr lang="en-US" dirty="0"/>
              <a:t>Introduction</a:t>
            </a:r>
          </a:p>
        </p:txBody>
      </p:sp>
      <p:pic>
        <p:nvPicPr>
          <p:cNvPr id="11" name="Picture 10">
            <a:extLst>
              <a:ext uri="{FF2B5EF4-FFF2-40B4-BE49-F238E27FC236}">
                <a16:creationId xmlns:a16="http://schemas.microsoft.com/office/drawing/2014/main" id="{D0961434-A25C-465B-AE55-FDA69B3B5FBB}"/>
              </a:ext>
            </a:extLst>
          </p:cNvPr>
          <p:cNvPicPr>
            <a:picLocks noChangeAspect="1"/>
          </p:cNvPicPr>
          <p:nvPr/>
        </p:nvPicPr>
        <p:blipFill>
          <a:blip r:embed="rId4"/>
          <a:stretch>
            <a:fillRect/>
          </a:stretch>
        </p:blipFill>
        <p:spPr>
          <a:xfrm>
            <a:off x="8811633" y="887647"/>
            <a:ext cx="2976385" cy="3455634"/>
          </a:xfrm>
          <a:prstGeom prst="rect">
            <a:avLst/>
          </a:prstGeom>
        </p:spPr>
      </p:pic>
      <p:pic>
        <p:nvPicPr>
          <p:cNvPr id="12" name="Picture 11">
            <a:extLst>
              <a:ext uri="{FF2B5EF4-FFF2-40B4-BE49-F238E27FC236}">
                <a16:creationId xmlns:a16="http://schemas.microsoft.com/office/drawing/2014/main" id="{A8FA71D7-23EA-4CAE-BF14-65200453CD40}"/>
              </a:ext>
            </a:extLst>
          </p:cNvPr>
          <p:cNvPicPr>
            <a:picLocks noChangeAspect="1"/>
          </p:cNvPicPr>
          <p:nvPr/>
        </p:nvPicPr>
        <p:blipFill>
          <a:blip r:embed="rId5"/>
          <a:stretch>
            <a:fillRect/>
          </a:stretch>
        </p:blipFill>
        <p:spPr>
          <a:xfrm>
            <a:off x="349045" y="903274"/>
            <a:ext cx="3970187" cy="3440007"/>
          </a:xfrm>
          <a:prstGeom prst="rect">
            <a:avLst/>
          </a:prstGeom>
        </p:spPr>
      </p:pic>
      <p:sp>
        <p:nvSpPr>
          <p:cNvPr id="13" name="TextBox 12">
            <a:extLst>
              <a:ext uri="{FF2B5EF4-FFF2-40B4-BE49-F238E27FC236}">
                <a16:creationId xmlns:a16="http://schemas.microsoft.com/office/drawing/2014/main" id="{5D8B6DE9-B9BA-45AD-9DEE-72F0A05F307F}"/>
              </a:ext>
            </a:extLst>
          </p:cNvPr>
          <p:cNvSpPr txBox="1"/>
          <p:nvPr/>
        </p:nvSpPr>
        <p:spPr>
          <a:xfrm>
            <a:off x="-108354" y="5642485"/>
            <a:ext cx="4534716" cy="646331"/>
          </a:xfrm>
          <a:prstGeom prst="rect">
            <a:avLst/>
          </a:prstGeom>
          <a:noFill/>
        </p:spPr>
        <p:txBody>
          <a:bodyPr wrap="square" rtlCol="0">
            <a:spAutoFit/>
          </a:bodyPr>
          <a:lstStyle/>
          <a:p>
            <a:r>
              <a:rPr lang="en-US" sz="1200" dirty="0"/>
              <a:t>Source:</a:t>
            </a:r>
          </a:p>
          <a:p>
            <a:r>
              <a:rPr lang="en-US" sz="1200" dirty="0"/>
              <a:t> </a:t>
            </a:r>
            <a:r>
              <a:rPr lang="en-US" sz="1200" dirty="0">
                <a:hlinkClick r:id="rId6"/>
              </a:rPr>
              <a:t>https://en.wikipedia.org/wiki/Internet_in_India</a:t>
            </a:r>
            <a:r>
              <a:rPr lang="en-US" sz="1200" dirty="0"/>
              <a:t> </a:t>
            </a:r>
          </a:p>
          <a:p>
            <a:r>
              <a:rPr lang="en-US" sz="1200" dirty="0">
                <a:hlinkClick r:id="rId7"/>
              </a:rPr>
              <a:t>Smartphone Data 2021</a:t>
            </a:r>
            <a:endParaRPr lang="en-US" sz="1200" dirty="0"/>
          </a:p>
        </p:txBody>
      </p:sp>
      <p:pic>
        <p:nvPicPr>
          <p:cNvPr id="15" name="Picture 14">
            <a:extLst>
              <a:ext uri="{FF2B5EF4-FFF2-40B4-BE49-F238E27FC236}">
                <a16:creationId xmlns:a16="http://schemas.microsoft.com/office/drawing/2014/main" id="{2E01DB3E-44E6-4889-8573-0D5924E6BBD3}"/>
              </a:ext>
            </a:extLst>
          </p:cNvPr>
          <p:cNvPicPr>
            <a:picLocks noChangeAspect="1"/>
          </p:cNvPicPr>
          <p:nvPr/>
        </p:nvPicPr>
        <p:blipFill>
          <a:blip r:embed="rId8"/>
          <a:stretch>
            <a:fillRect/>
          </a:stretch>
        </p:blipFill>
        <p:spPr>
          <a:xfrm>
            <a:off x="4533491" y="2758144"/>
            <a:ext cx="4063883" cy="3606616"/>
          </a:xfrm>
          <a:prstGeom prst="rect">
            <a:avLst/>
          </a:prstGeom>
        </p:spPr>
      </p:pic>
    </p:spTree>
    <p:custDataLst>
      <p:tags r:id="rId1"/>
    </p:custDataLst>
    <p:extLst>
      <p:ext uri="{BB962C8B-B14F-4D97-AF65-F5344CB8AC3E}">
        <p14:creationId xmlns:p14="http://schemas.microsoft.com/office/powerpoint/2010/main" val="1936158214"/>
      </p:ext>
    </p:extLst>
  </p:cSld>
  <p:clrMapOvr>
    <a:masterClrMapping/>
  </p:clrMapOvr>
  <mc:AlternateContent xmlns:mc="http://schemas.openxmlformats.org/markup-compatibility/2006">
    <mc:Choice xmlns:p14="http://schemas.microsoft.com/office/powerpoint/2010/main" Requires="p14">
      <p:transition spd="slow" p14:dur="2000" advTm="2399"/>
    </mc:Choice>
    <mc:Fallback>
      <p:transition spd="slow" advTm="23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1E9ECD-4812-42BF-BB1D-1F91284EED1B}"/>
              </a:ext>
            </a:extLst>
          </p:cNvPr>
          <p:cNvPicPr>
            <a:picLocks noChangeAspect="1"/>
          </p:cNvPicPr>
          <p:nvPr/>
        </p:nvPicPr>
        <p:blipFill>
          <a:blip r:embed="rId2"/>
          <a:stretch>
            <a:fillRect/>
          </a:stretch>
        </p:blipFill>
        <p:spPr>
          <a:xfrm>
            <a:off x="4968376" y="2553918"/>
            <a:ext cx="2808141" cy="3570532"/>
          </a:xfrm>
          <a:prstGeom prst="rect">
            <a:avLst/>
          </a:prstGeom>
        </p:spPr>
      </p:pic>
      <p:sp>
        <p:nvSpPr>
          <p:cNvPr id="5" name="TextBox 4">
            <a:extLst>
              <a:ext uri="{FF2B5EF4-FFF2-40B4-BE49-F238E27FC236}">
                <a16:creationId xmlns:a16="http://schemas.microsoft.com/office/drawing/2014/main" id="{53E22535-7787-41F9-B6F4-F51456FCACD2}"/>
              </a:ext>
            </a:extLst>
          </p:cNvPr>
          <p:cNvSpPr txBox="1"/>
          <p:nvPr/>
        </p:nvSpPr>
        <p:spPr>
          <a:xfrm>
            <a:off x="7447006" y="359139"/>
            <a:ext cx="3738524" cy="1569660"/>
          </a:xfrm>
          <a:prstGeom prst="rect">
            <a:avLst/>
          </a:prstGeom>
          <a:noFill/>
        </p:spPr>
        <p:txBody>
          <a:bodyPr wrap="none" rtlCol="0">
            <a:spAutoFit/>
          </a:bodyPr>
          <a:lstStyle/>
          <a:p>
            <a:r>
              <a:rPr lang="hi-IN" sz="9600" dirty="0"/>
              <a:t>नमः ते</a:t>
            </a:r>
            <a:endParaRPr lang="en-US" sz="9600" dirty="0"/>
          </a:p>
        </p:txBody>
      </p:sp>
      <p:sp>
        <p:nvSpPr>
          <p:cNvPr id="6" name="TextBox 5">
            <a:extLst>
              <a:ext uri="{FF2B5EF4-FFF2-40B4-BE49-F238E27FC236}">
                <a16:creationId xmlns:a16="http://schemas.microsoft.com/office/drawing/2014/main" id="{21500B99-DFDB-47D1-B55B-D0459ED3887C}"/>
              </a:ext>
            </a:extLst>
          </p:cNvPr>
          <p:cNvSpPr txBox="1"/>
          <p:nvPr/>
        </p:nvSpPr>
        <p:spPr>
          <a:xfrm>
            <a:off x="568411" y="359139"/>
            <a:ext cx="3477234" cy="1862048"/>
          </a:xfrm>
          <a:prstGeom prst="rect">
            <a:avLst/>
          </a:prstGeom>
          <a:noFill/>
        </p:spPr>
        <p:txBody>
          <a:bodyPr wrap="none" rtlCol="0">
            <a:spAutoFit/>
          </a:bodyPr>
          <a:lstStyle/>
          <a:p>
            <a:r>
              <a:rPr lang="hi-IN" sz="11500" dirty="0">
                <a:latin typeface="Aparajita" panose="02020603050405020304" pitchFamily="18" charset="0"/>
                <a:cs typeface="Aparajita" panose="02020603050405020304" pitchFamily="18" charset="0"/>
              </a:rPr>
              <a:t>नमस्ते</a:t>
            </a:r>
            <a:endParaRPr lang="en-US" sz="115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51022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15AA-3399-42C3-AFAF-70E925A9E621}"/>
              </a:ext>
            </a:extLst>
          </p:cNvPr>
          <p:cNvSpPr>
            <a:spLocks noGrp="1"/>
          </p:cNvSpPr>
          <p:nvPr>
            <p:ph type="title"/>
          </p:nvPr>
        </p:nvSpPr>
        <p:spPr/>
        <p:txBody>
          <a:bodyPr/>
          <a:lstStyle/>
          <a:p>
            <a:r>
              <a:rPr lang="en-US" dirty="0"/>
              <a:t>Introduction</a:t>
            </a:r>
          </a:p>
        </p:txBody>
      </p:sp>
      <p:pic>
        <p:nvPicPr>
          <p:cNvPr id="1026" name="Picture 2">
            <a:extLst>
              <a:ext uri="{FF2B5EF4-FFF2-40B4-BE49-F238E27FC236}">
                <a16:creationId xmlns:a16="http://schemas.microsoft.com/office/drawing/2014/main" id="{E5749E30-FDA7-436E-91D5-5EA4E0B7B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006471"/>
            <a:ext cx="5846883" cy="27285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10;&#10;Description automatically generated">
            <a:extLst>
              <a:ext uri="{FF2B5EF4-FFF2-40B4-BE49-F238E27FC236}">
                <a16:creationId xmlns:a16="http://schemas.microsoft.com/office/drawing/2014/main" id="{B4F5B694-597D-4193-8BCD-7EC5F5B3FCC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80173" y="894532"/>
            <a:ext cx="5696676" cy="2993922"/>
          </a:xfrm>
          <a:prstGeom prst="rect">
            <a:avLst/>
          </a:prstGeom>
        </p:spPr>
      </p:pic>
      <p:sp>
        <p:nvSpPr>
          <p:cNvPr id="8" name="TextBox 7">
            <a:extLst>
              <a:ext uri="{FF2B5EF4-FFF2-40B4-BE49-F238E27FC236}">
                <a16:creationId xmlns:a16="http://schemas.microsoft.com/office/drawing/2014/main" id="{F3FCC314-9FA6-474D-A36F-5F430730B224}"/>
              </a:ext>
            </a:extLst>
          </p:cNvPr>
          <p:cNvSpPr txBox="1"/>
          <p:nvPr/>
        </p:nvSpPr>
        <p:spPr>
          <a:xfrm>
            <a:off x="194077" y="5446045"/>
            <a:ext cx="5548669" cy="1277273"/>
          </a:xfrm>
          <a:prstGeom prst="rect">
            <a:avLst/>
          </a:prstGeom>
          <a:noFill/>
        </p:spPr>
        <p:txBody>
          <a:bodyPr wrap="square" rtlCol="0">
            <a:spAutoFit/>
          </a:bodyPr>
          <a:lstStyle/>
          <a:p>
            <a:r>
              <a:rPr lang="en-US" sz="1100" dirty="0">
                <a:hlinkClick r:id="rId6"/>
              </a:rPr>
              <a:t>https://fortunly.com/statistics/whatsapp-statistics/#gref</a:t>
            </a:r>
            <a:endParaRPr lang="en-US" sz="1100" dirty="0"/>
          </a:p>
          <a:p>
            <a:r>
              <a:rPr lang="en-US" sz="1100" dirty="0">
                <a:hlinkClick r:id="rId7"/>
              </a:rPr>
              <a:t>https://www.omnicoreagency.com/facebook-statistics/</a:t>
            </a:r>
            <a:endParaRPr lang="en-US" sz="1100" dirty="0"/>
          </a:p>
          <a:p>
            <a:r>
              <a:rPr lang="en-US" sz="1100" dirty="0">
                <a:hlinkClick r:id="rId8"/>
              </a:rPr>
              <a:t>https://www.omnicoreagency.com/twitter-statistics/</a:t>
            </a:r>
            <a:endParaRPr lang="en-US" sz="1100" dirty="0"/>
          </a:p>
          <a:p>
            <a:r>
              <a:rPr lang="en-US" sz="1100" dirty="0">
                <a:hlinkClick r:id="rId9"/>
              </a:rPr>
              <a:t>https://backlinko.com/instagram-users</a:t>
            </a:r>
            <a:endParaRPr lang="en-US" sz="1100" dirty="0"/>
          </a:p>
          <a:p>
            <a:r>
              <a:rPr lang="en-US" sz="1100" dirty="0">
                <a:hlinkClick r:id="rId10"/>
              </a:rPr>
              <a:t>https://en.wikipedia.org/wiki/List_of_countries_by_smartphone_penetration</a:t>
            </a:r>
            <a:r>
              <a:rPr lang="en-US" sz="1100" dirty="0"/>
              <a:t> </a:t>
            </a:r>
          </a:p>
          <a:p>
            <a:r>
              <a:rPr lang="en-US" sz="1100" dirty="0"/>
              <a:t>*Rest Word-  Except population other data is taken for top 10 countries. Smartphone data for top 20 countries</a:t>
            </a:r>
          </a:p>
        </p:txBody>
      </p:sp>
      <p:pic>
        <p:nvPicPr>
          <p:cNvPr id="5" name="Picture 4">
            <a:extLst>
              <a:ext uri="{FF2B5EF4-FFF2-40B4-BE49-F238E27FC236}">
                <a16:creationId xmlns:a16="http://schemas.microsoft.com/office/drawing/2014/main" id="{C86BB248-5160-40CC-B356-4310FB54F69A}"/>
              </a:ext>
            </a:extLst>
          </p:cNvPr>
          <p:cNvPicPr>
            <a:picLocks noChangeAspect="1"/>
          </p:cNvPicPr>
          <p:nvPr/>
        </p:nvPicPr>
        <p:blipFill>
          <a:blip r:embed="rId11"/>
          <a:stretch>
            <a:fillRect/>
          </a:stretch>
        </p:blipFill>
        <p:spPr>
          <a:xfrm>
            <a:off x="194076" y="882248"/>
            <a:ext cx="5696675" cy="3397290"/>
          </a:xfrm>
          <a:prstGeom prst="rect">
            <a:avLst/>
          </a:prstGeom>
        </p:spPr>
      </p:pic>
    </p:spTree>
    <p:custDataLst>
      <p:tags r:id="rId1"/>
    </p:custDataLst>
    <p:extLst>
      <p:ext uri="{BB962C8B-B14F-4D97-AF65-F5344CB8AC3E}">
        <p14:creationId xmlns:p14="http://schemas.microsoft.com/office/powerpoint/2010/main" val="1628274640"/>
      </p:ext>
    </p:extLst>
  </p:cSld>
  <p:clrMapOvr>
    <a:masterClrMapping/>
  </p:clrMapOvr>
  <mc:AlternateContent xmlns:mc="http://schemas.openxmlformats.org/markup-compatibility/2006">
    <mc:Choice xmlns:p14="http://schemas.microsoft.com/office/powerpoint/2010/main" Requires="p14">
      <p:transition spd="slow" p14:dur="2000" advTm="24811"/>
    </mc:Choice>
    <mc:Fallback>
      <p:transition spd="slow" advTm="248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60A151-DAB1-447C-90E9-885DC43CA90A}"/>
              </a:ext>
            </a:extLst>
          </p:cNvPr>
          <p:cNvSpPr>
            <a:spLocks noGrp="1"/>
          </p:cNvSpPr>
          <p:nvPr>
            <p:ph type="title"/>
          </p:nvPr>
        </p:nvSpPr>
        <p:spPr/>
        <p:txBody>
          <a:bodyPr/>
          <a:lstStyle/>
          <a:p>
            <a:r>
              <a:rPr lang="en-US" dirty="0"/>
              <a:t>Problem Statement</a:t>
            </a:r>
          </a:p>
        </p:txBody>
      </p:sp>
      <p:graphicFrame>
        <p:nvGraphicFramePr>
          <p:cNvPr id="17" name="Diagram 16">
            <a:extLst>
              <a:ext uri="{FF2B5EF4-FFF2-40B4-BE49-F238E27FC236}">
                <a16:creationId xmlns:a16="http://schemas.microsoft.com/office/drawing/2014/main" id="{1FF262EB-C64C-4671-8EBD-4000794846DC}"/>
              </a:ext>
            </a:extLst>
          </p:cNvPr>
          <p:cNvGraphicFramePr/>
          <p:nvPr>
            <p:extLst>
              <p:ext uri="{D42A27DB-BD31-4B8C-83A1-F6EECF244321}">
                <p14:modId xmlns:p14="http://schemas.microsoft.com/office/powerpoint/2010/main" val="2261864423"/>
              </p:ext>
            </p:extLst>
          </p:nvPr>
        </p:nvGraphicFramePr>
        <p:xfrm>
          <a:off x="650302" y="961606"/>
          <a:ext cx="11141033" cy="5660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8612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EC0206-7EB4-4372-87DA-E2BD99F125F5}"/>
              </a:ext>
            </a:extLst>
          </p:cNvPr>
          <p:cNvSpPr>
            <a:spLocks noGrp="1"/>
          </p:cNvSpPr>
          <p:nvPr>
            <p:ph type="title"/>
          </p:nvPr>
        </p:nvSpPr>
        <p:spPr/>
        <p:txBody>
          <a:bodyPr/>
          <a:lstStyle/>
          <a:p>
            <a:r>
              <a:rPr lang="en-US" dirty="0"/>
              <a:t>Evolution of Hinglish</a:t>
            </a:r>
          </a:p>
        </p:txBody>
      </p:sp>
      <p:pic>
        <p:nvPicPr>
          <p:cNvPr id="5" name="Picture 4">
            <a:extLst>
              <a:ext uri="{FF2B5EF4-FFF2-40B4-BE49-F238E27FC236}">
                <a16:creationId xmlns:a16="http://schemas.microsoft.com/office/drawing/2014/main" id="{C5E8A66B-3D20-4357-AFB0-F0722C3B1A43}"/>
              </a:ext>
            </a:extLst>
          </p:cNvPr>
          <p:cNvPicPr/>
          <p:nvPr/>
        </p:nvPicPr>
        <p:blipFill>
          <a:blip r:embed="rId2"/>
          <a:stretch>
            <a:fillRect/>
          </a:stretch>
        </p:blipFill>
        <p:spPr>
          <a:xfrm>
            <a:off x="4315523" y="1315844"/>
            <a:ext cx="4293218" cy="5029199"/>
          </a:xfrm>
          <a:prstGeom prst="rect">
            <a:avLst/>
          </a:prstGeom>
        </p:spPr>
      </p:pic>
    </p:spTree>
    <p:extLst>
      <p:ext uri="{BB962C8B-B14F-4D97-AF65-F5344CB8AC3E}">
        <p14:creationId xmlns:p14="http://schemas.microsoft.com/office/powerpoint/2010/main" val="2799114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8E55-2142-45CD-9C53-C6A4D51A54D5}"/>
              </a:ext>
            </a:extLst>
          </p:cNvPr>
          <p:cNvSpPr>
            <a:spLocks noGrp="1"/>
          </p:cNvSpPr>
          <p:nvPr>
            <p:ph type="title"/>
          </p:nvPr>
        </p:nvSpPr>
        <p:spPr/>
        <p:txBody>
          <a:bodyPr/>
          <a:lstStyle/>
          <a:p>
            <a:r>
              <a:rPr lang="en-US" dirty="0"/>
              <a:t>Aim &amp; Objective</a:t>
            </a:r>
          </a:p>
        </p:txBody>
      </p:sp>
      <p:sp>
        <p:nvSpPr>
          <p:cNvPr id="3" name="Content Placeholder 2">
            <a:extLst>
              <a:ext uri="{FF2B5EF4-FFF2-40B4-BE49-F238E27FC236}">
                <a16:creationId xmlns:a16="http://schemas.microsoft.com/office/drawing/2014/main" id="{BA90E411-8B47-466E-9D53-B38CEA773F04}"/>
              </a:ext>
            </a:extLst>
          </p:cNvPr>
          <p:cNvSpPr>
            <a:spLocks noGrp="1"/>
          </p:cNvSpPr>
          <p:nvPr>
            <p:ph idx="1"/>
          </p:nvPr>
        </p:nvSpPr>
        <p:spPr/>
        <p:txBody>
          <a:bodyPr/>
          <a:lstStyle/>
          <a:p>
            <a:r>
              <a:rPr lang="en-US" dirty="0"/>
              <a:t>To create Hinglish language dataset with minimum 2000 sentences, which can be used for training and testing a sarcasm detection system of Hinglish Language</a:t>
            </a:r>
          </a:p>
          <a:p>
            <a:r>
              <a:rPr lang="en-US" dirty="0"/>
              <a:t>To develop a sarcasm detection models</a:t>
            </a:r>
          </a:p>
          <a:p>
            <a:r>
              <a:rPr lang="en-US" dirty="0"/>
              <a:t>To check the effectiveness of Transfer learning for our work.</a:t>
            </a:r>
          </a:p>
          <a:p>
            <a:r>
              <a:rPr lang="en-US" dirty="0"/>
              <a:t>To understand which embedding model or library works best for Hinglish language.</a:t>
            </a:r>
          </a:p>
          <a:p>
            <a:endParaRPr lang="en-US" dirty="0"/>
          </a:p>
        </p:txBody>
      </p:sp>
    </p:spTree>
    <p:extLst>
      <p:ext uri="{BB962C8B-B14F-4D97-AF65-F5344CB8AC3E}">
        <p14:creationId xmlns:p14="http://schemas.microsoft.com/office/powerpoint/2010/main" val="1460052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06BEC8-1077-4D8D-9C70-488366E3030F}"/>
              </a:ext>
            </a:extLst>
          </p:cNvPr>
          <p:cNvSpPr>
            <a:spLocks noGrp="1"/>
          </p:cNvSpPr>
          <p:nvPr>
            <p:ph type="title"/>
          </p:nvPr>
        </p:nvSpPr>
        <p:spPr/>
        <p:txBody>
          <a:bodyPr/>
          <a:lstStyle/>
          <a:p>
            <a:r>
              <a:rPr lang="en-US" dirty="0"/>
              <a:t>Literature Review</a:t>
            </a:r>
          </a:p>
        </p:txBody>
      </p:sp>
      <p:sp>
        <p:nvSpPr>
          <p:cNvPr id="6" name="Content Placeholder 5">
            <a:extLst>
              <a:ext uri="{FF2B5EF4-FFF2-40B4-BE49-F238E27FC236}">
                <a16:creationId xmlns:a16="http://schemas.microsoft.com/office/drawing/2014/main" id="{C2FB97E7-A346-434A-9082-ED7BFBF2E5EE}"/>
              </a:ext>
            </a:extLst>
          </p:cNvPr>
          <p:cNvSpPr>
            <a:spLocks noGrp="1"/>
          </p:cNvSpPr>
          <p:nvPr>
            <p:ph idx="1"/>
          </p:nvPr>
        </p:nvSpPr>
        <p:spPr/>
        <p:txBody>
          <a:bodyPr>
            <a:normAutofit fontScale="92500" lnSpcReduction="10000"/>
          </a:bodyPr>
          <a:lstStyle/>
          <a:p>
            <a:r>
              <a:rPr lang="en-US" dirty="0"/>
              <a:t>We reviewed 32 research papers on Sentiment Analysis, Emotion Detection, and Sarcasm Detection.</a:t>
            </a:r>
          </a:p>
          <a:p>
            <a:r>
              <a:rPr lang="en-US" dirty="0"/>
              <a:t>Most of the work was done using English dataset. Some work has been done in Hindi but that is limited to twitter dataset.</a:t>
            </a:r>
          </a:p>
          <a:p>
            <a:r>
              <a:rPr lang="en-US" dirty="0"/>
              <a:t>We didn’t find any Sarcasm detection work using Hinglish language.</a:t>
            </a:r>
          </a:p>
          <a:p>
            <a:r>
              <a:rPr lang="en-US" dirty="0"/>
              <a:t>Depending upon dataset different metrics has been used to evaluate the performance of these systems. In most cases where dataset is balance Accuracy is used to measure the performance.</a:t>
            </a:r>
          </a:p>
          <a:p>
            <a:r>
              <a:rPr lang="en-US" dirty="0"/>
              <a:t>Accuracy of these systems varies from 55.59% to 99.79% depending upon data source, domain, text script (Roman, Devanagari, Tamil etc.) and language (English, Hindi, Marathi, Tamil, German, Spanish etc.) used for model building</a:t>
            </a:r>
          </a:p>
          <a:p>
            <a:endParaRPr lang="en-US" dirty="0"/>
          </a:p>
        </p:txBody>
      </p:sp>
      <p:sp>
        <p:nvSpPr>
          <p:cNvPr id="4" name="TextBox 3">
            <a:extLst>
              <a:ext uri="{FF2B5EF4-FFF2-40B4-BE49-F238E27FC236}">
                <a16:creationId xmlns:a16="http://schemas.microsoft.com/office/drawing/2014/main" id="{72D93C96-7BC6-4C85-9BCD-D58D5F7E428F}"/>
              </a:ext>
            </a:extLst>
          </p:cNvPr>
          <p:cNvSpPr txBox="1"/>
          <p:nvPr/>
        </p:nvSpPr>
        <p:spPr>
          <a:xfrm>
            <a:off x="771688" y="5948553"/>
            <a:ext cx="10495869" cy="338554"/>
          </a:xfrm>
          <a:prstGeom prst="rect">
            <a:avLst/>
          </a:prstGeom>
          <a:noFill/>
        </p:spPr>
        <p:txBody>
          <a:bodyPr wrap="square">
            <a:spAutoFit/>
          </a:bodyPr>
          <a:lstStyle/>
          <a:p>
            <a:r>
              <a:rPr lang="en-US" sz="1600" dirty="0"/>
              <a:t>https://github.com/Hari-thapliyal/SDSHL/blob/master/docs/final/Summary-of-Sarcasm-Papers.pdf</a:t>
            </a:r>
          </a:p>
        </p:txBody>
      </p:sp>
    </p:spTree>
    <p:extLst>
      <p:ext uri="{BB962C8B-B14F-4D97-AF65-F5344CB8AC3E}">
        <p14:creationId xmlns:p14="http://schemas.microsoft.com/office/powerpoint/2010/main" val="927699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D346-51EB-4E83-BDBE-21210C3CFB57}"/>
              </a:ext>
            </a:extLst>
          </p:cNvPr>
          <p:cNvSpPr>
            <a:spLocks noGrp="1"/>
          </p:cNvSpPr>
          <p:nvPr>
            <p:ph type="title"/>
          </p:nvPr>
        </p:nvSpPr>
        <p:spPr/>
        <p:txBody>
          <a:bodyPr/>
          <a:lstStyle/>
          <a:p>
            <a:r>
              <a:rPr lang="en-US" dirty="0"/>
              <a:t>Literature Review</a:t>
            </a:r>
          </a:p>
        </p:txBody>
      </p:sp>
      <p:pic>
        <p:nvPicPr>
          <p:cNvPr id="4" name="Picture 3">
            <a:extLst>
              <a:ext uri="{FF2B5EF4-FFF2-40B4-BE49-F238E27FC236}">
                <a16:creationId xmlns:a16="http://schemas.microsoft.com/office/drawing/2014/main" id="{A6C3C33B-F223-42A2-851D-2C7FF6310204}"/>
              </a:ext>
            </a:extLst>
          </p:cNvPr>
          <p:cNvPicPr/>
          <p:nvPr/>
        </p:nvPicPr>
        <p:blipFill>
          <a:blip r:embed="rId2"/>
          <a:stretch>
            <a:fillRect/>
          </a:stretch>
        </p:blipFill>
        <p:spPr>
          <a:xfrm>
            <a:off x="1098817" y="914400"/>
            <a:ext cx="9451361" cy="5447980"/>
          </a:xfrm>
          <a:prstGeom prst="rect">
            <a:avLst/>
          </a:prstGeom>
        </p:spPr>
      </p:pic>
    </p:spTree>
    <p:extLst>
      <p:ext uri="{BB962C8B-B14F-4D97-AF65-F5344CB8AC3E}">
        <p14:creationId xmlns:p14="http://schemas.microsoft.com/office/powerpoint/2010/main" val="2103516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5CD09-9729-4481-92B5-EEFA7B444F47}"/>
              </a:ext>
            </a:extLst>
          </p:cNvPr>
          <p:cNvSpPr>
            <a:spLocks noGrp="1"/>
          </p:cNvSpPr>
          <p:nvPr>
            <p:ph type="title"/>
          </p:nvPr>
        </p:nvSpPr>
        <p:spPr/>
        <p:txBody>
          <a:bodyPr/>
          <a:lstStyle/>
          <a:p>
            <a:r>
              <a:rPr lang="en-US" dirty="0"/>
              <a:t>Type of Sarcasm Detection Systems</a:t>
            </a:r>
          </a:p>
        </p:txBody>
      </p:sp>
      <p:graphicFrame>
        <p:nvGraphicFramePr>
          <p:cNvPr id="3" name="Diagram 2">
            <a:extLst>
              <a:ext uri="{FF2B5EF4-FFF2-40B4-BE49-F238E27FC236}">
                <a16:creationId xmlns:a16="http://schemas.microsoft.com/office/drawing/2014/main" id="{1C012540-1449-462F-88A7-E69A3F4DD5A0}"/>
              </a:ext>
            </a:extLst>
          </p:cNvPr>
          <p:cNvGraphicFramePr/>
          <p:nvPr>
            <p:extLst>
              <p:ext uri="{D42A27DB-BD31-4B8C-83A1-F6EECF244321}">
                <p14:modId xmlns:p14="http://schemas.microsoft.com/office/powerpoint/2010/main" val="4173210860"/>
              </p:ext>
            </p:extLst>
          </p:nvPr>
        </p:nvGraphicFramePr>
        <p:xfrm>
          <a:off x="1025013" y="1054510"/>
          <a:ext cx="9984657" cy="5014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68114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6|0.6|0.4"/>
</p:tagLst>
</file>

<file path=ppt/tags/tag2.xml><?xml version="1.0" encoding="utf-8"?>
<p:tagLst xmlns:a="http://schemas.openxmlformats.org/drawingml/2006/main" xmlns:r="http://schemas.openxmlformats.org/officeDocument/2006/relationships" xmlns:p="http://schemas.openxmlformats.org/presentationml/2006/main">
  <p:tag name="TIMING" val="|0.5|0.4|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www.w3.org/XML/1998/namespace"/>
    <ds:schemaRef ds:uri="http://purl.org/dc/elements/1.1/"/>
    <ds:schemaRef ds:uri="http://purl.org/dc/terms/"/>
    <ds:schemaRef ds:uri="http://schemas.microsoft.com/office/2006/documentManagement/types"/>
    <ds:schemaRef ds:uri="http://purl.org/dc/dcmitype/"/>
    <ds:schemaRef ds:uri="71af3243-3dd4-4a8d-8c0d-dd76da1f02a5"/>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{ADC4A302-50B0-4D96-8128-71E96B15D8DA}tf11665031_win32</Template>
  <TotalTime>3780</TotalTime>
  <Words>1348</Words>
  <Application>Microsoft Office PowerPoint</Application>
  <PresentationFormat>Widescreen</PresentationFormat>
  <Paragraphs>125</Paragraphs>
  <Slides>20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Algerian</vt:lpstr>
      <vt:lpstr>Aparajita</vt:lpstr>
      <vt:lpstr>Arial Nova</vt:lpstr>
      <vt:lpstr>Arial Nova Light</vt:lpstr>
      <vt:lpstr>Calibri</vt:lpstr>
      <vt:lpstr>Times New Roman</vt:lpstr>
      <vt:lpstr>Wingdings 2</vt:lpstr>
      <vt:lpstr>SlateVTI</vt:lpstr>
      <vt:lpstr>Sarcasm Detection System for Hinglish Language</vt:lpstr>
      <vt:lpstr>Introduction</vt:lpstr>
      <vt:lpstr>Introduction</vt:lpstr>
      <vt:lpstr>Problem Statement</vt:lpstr>
      <vt:lpstr>Evolution of Hinglish</vt:lpstr>
      <vt:lpstr>Aim &amp; Objective</vt:lpstr>
      <vt:lpstr>Literature Review</vt:lpstr>
      <vt:lpstr>Literature Review</vt:lpstr>
      <vt:lpstr>Type of Sarcasm Detection Systems</vt:lpstr>
      <vt:lpstr>Methodology</vt:lpstr>
      <vt:lpstr>Dataset Creation Steps</vt:lpstr>
      <vt:lpstr>Classifier, Embedding, TL Techniques</vt:lpstr>
      <vt:lpstr>Models Types</vt:lpstr>
      <vt:lpstr>Results – Best Models</vt:lpstr>
      <vt:lpstr>Best Classifier for Best Embedding</vt:lpstr>
      <vt:lpstr>Lexical Features are Not Good</vt:lpstr>
      <vt:lpstr>Conclusion</vt:lpstr>
      <vt:lpstr>Limitation</vt:lpstr>
      <vt:lpstr>Future Recommendation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Sarcasm Detection System for Hinglish Language</dc:title>
  <dc:creator>Hari Thapliyal</dc:creator>
  <cp:lastModifiedBy>Hari Thapliyal</cp:lastModifiedBy>
  <cp:revision>58</cp:revision>
  <dcterms:created xsi:type="dcterms:W3CDTF">2020-11-01T17:08:40Z</dcterms:created>
  <dcterms:modified xsi:type="dcterms:W3CDTF">2020-11-05T13:39:38Z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